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53"/>
  </p:notesMasterIdLst>
  <p:sldIdLst>
    <p:sldId id="338" r:id="rId2"/>
    <p:sldId id="375" r:id="rId3"/>
    <p:sldId id="710" r:id="rId4"/>
    <p:sldId id="973" r:id="rId5"/>
    <p:sldId id="890" r:id="rId6"/>
    <p:sldId id="893" r:id="rId7"/>
    <p:sldId id="892" r:id="rId8"/>
    <p:sldId id="975" r:id="rId9"/>
    <p:sldId id="814" r:id="rId10"/>
    <p:sldId id="894" r:id="rId11"/>
    <p:sldId id="902" r:id="rId12"/>
    <p:sldId id="903" r:id="rId13"/>
    <p:sldId id="905" r:id="rId14"/>
    <p:sldId id="947" r:id="rId15"/>
    <p:sldId id="952" r:id="rId16"/>
    <p:sldId id="976" r:id="rId17"/>
    <p:sldId id="950" r:id="rId18"/>
    <p:sldId id="945" r:id="rId19"/>
    <p:sldId id="946" r:id="rId20"/>
    <p:sldId id="966" r:id="rId21"/>
    <p:sldId id="951" r:id="rId22"/>
    <p:sldId id="904" r:id="rId23"/>
    <p:sldId id="908" r:id="rId24"/>
    <p:sldId id="977" r:id="rId25"/>
    <p:sldId id="909" r:id="rId26"/>
    <p:sldId id="910" r:id="rId27"/>
    <p:sldId id="953" r:id="rId28"/>
    <p:sldId id="927" r:id="rId29"/>
    <p:sldId id="928" r:id="rId30"/>
    <p:sldId id="938" r:id="rId31"/>
    <p:sldId id="974" r:id="rId32"/>
    <p:sldId id="929" r:id="rId33"/>
    <p:sldId id="930" r:id="rId34"/>
    <p:sldId id="931" r:id="rId35"/>
    <p:sldId id="932" r:id="rId36"/>
    <p:sldId id="956" r:id="rId37"/>
    <p:sldId id="934" r:id="rId38"/>
    <p:sldId id="936" r:id="rId39"/>
    <p:sldId id="935" r:id="rId40"/>
    <p:sldId id="967" r:id="rId41"/>
    <p:sldId id="957" r:id="rId42"/>
    <p:sldId id="959" r:id="rId43"/>
    <p:sldId id="960" r:id="rId44"/>
    <p:sldId id="968" r:id="rId45"/>
    <p:sldId id="939" r:id="rId46"/>
    <p:sldId id="940" r:id="rId47"/>
    <p:sldId id="978" r:id="rId48"/>
    <p:sldId id="941" r:id="rId49"/>
    <p:sldId id="942" r:id="rId50"/>
    <p:sldId id="943" r:id="rId51"/>
    <p:sldId id="954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2EF"/>
    <a:srgbClr val="000000"/>
    <a:srgbClr val="660066"/>
    <a:srgbClr val="9E2260"/>
    <a:srgbClr val="B4F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10" autoAdjust="0"/>
  </p:normalViewPr>
  <p:slideViewPr>
    <p:cSldViewPr>
      <p:cViewPr varScale="1">
        <p:scale>
          <a:sx n="97" d="100"/>
          <a:sy n="97" d="100"/>
        </p:scale>
        <p:origin x="3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2BCC2-616C-4FFB-8DF1-5AF8FEC0E09C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47AAA-87B2-4631-AE66-CEE2D57F1C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5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39655-7A64-4043-8C9D-7C9CB377EFED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39655-7A64-4043-8C9D-7C9CB377EFED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39655-7A64-4043-8C9D-7C9CB377EFED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39655-7A64-4043-8C9D-7C9CB377EFED}" type="slidenum">
              <a:rPr lang="en-US" altLang="ko-K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634082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Chapter 4</a:t>
            </a:r>
            <a:endParaRPr lang="ko-KR" altLang="en-US" sz="4400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95536" y="1124744"/>
            <a:ext cx="7992888" cy="3744416"/>
          </a:xfrm>
        </p:spPr>
        <p:txBody>
          <a:bodyPr>
            <a:noAutofit/>
          </a:bodyPr>
          <a:lstStyle/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6600" dirty="0" smtClean="0">
                <a:solidFill>
                  <a:srgbClr val="002060"/>
                </a:solidFill>
              </a:rPr>
              <a:t> </a:t>
            </a:r>
            <a:br>
              <a:rPr lang="en-US" altLang="ko-KR" sz="6600" dirty="0" smtClean="0">
                <a:solidFill>
                  <a:srgbClr val="002060"/>
                </a:solidFill>
              </a:rPr>
            </a:br>
            <a:r>
              <a:rPr lang="ko-KR" altLang="en-US" sz="6600" dirty="0" smtClean="0">
                <a:solidFill>
                  <a:srgbClr val="002060"/>
                </a:solidFill>
              </a:rPr>
              <a:t>학습 </a:t>
            </a:r>
            <a:endParaRPr lang="en-US" altLang="ko-KR" sz="6600" dirty="0" smtClean="0">
              <a:solidFill>
                <a:srgbClr val="002060"/>
              </a:solidFill>
            </a:endParaRPr>
          </a:p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6600" dirty="0" smtClean="0">
                <a:solidFill>
                  <a:srgbClr val="002060"/>
                </a:solidFill>
              </a:rPr>
              <a:t>Learning</a:t>
            </a:r>
            <a:endParaRPr lang="ko-KR" altLang="en-US" sz="6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2-2. </a:t>
            </a:r>
            <a:r>
              <a:rPr lang="ko-KR" altLang="en-US" dirty="0">
                <a:solidFill>
                  <a:srgbClr val="002060"/>
                </a:solidFill>
              </a:rPr>
              <a:t>고전적 조건반응의 형성요소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636124" cy="496855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/>
              <a:t>무조건 반응과 중립 자극</a:t>
            </a:r>
            <a:r>
              <a:rPr lang="en-US" altLang="ko-KR" sz="3200" dirty="0"/>
              <a:t>(neutral stimulus: NS)</a:t>
            </a:r>
            <a:r>
              <a:rPr lang="ko-KR" altLang="en-US" sz="3200" dirty="0"/>
              <a:t>을 </a:t>
            </a:r>
            <a:r>
              <a:rPr lang="ko-KR" altLang="en-US" sz="3200" dirty="0" smtClean="0"/>
              <a:t>연합한다</a:t>
            </a:r>
            <a:endParaRPr lang="ko-KR" altLang="en-US" sz="3200" dirty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3000" dirty="0" smtClean="0">
                <a:solidFill>
                  <a:srgbClr val="C00000"/>
                </a:solidFill>
              </a:rPr>
              <a:t>                  (</a:t>
            </a:r>
            <a:r>
              <a:rPr lang="en-US" altLang="ko-KR" sz="3000" dirty="0">
                <a:solidFill>
                  <a:srgbClr val="C00000"/>
                </a:solidFill>
              </a:rPr>
              <a:t>conditioned stimulus: CS</a:t>
            </a:r>
            <a:r>
              <a:rPr lang="en-US" altLang="ko-KR" sz="3000" dirty="0" smtClean="0">
                <a:solidFill>
                  <a:srgbClr val="C00000"/>
                </a:solidFill>
              </a:rPr>
              <a:t>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무조건 자극과 연합시킴으로써 조건반응을 촉발시키게 된 자극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예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종소리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 </a:t>
            </a:r>
            <a:endParaRPr lang="en-US" altLang="ko-KR" sz="2600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>
                <a:solidFill>
                  <a:srgbClr val="C00000"/>
                </a:solidFill>
              </a:rPr>
              <a:t>조건 반응</a:t>
            </a:r>
            <a:r>
              <a:rPr lang="en-US" altLang="ko-KR" sz="3000" dirty="0">
                <a:solidFill>
                  <a:srgbClr val="C00000"/>
                </a:solidFill>
              </a:rPr>
              <a:t>(conditioned response: CR</a:t>
            </a:r>
            <a:r>
              <a:rPr lang="en-US" altLang="ko-KR" sz="3000" dirty="0" smtClean="0">
                <a:solidFill>
                  <a:srgbClr val="C00000"/>
                </a:solidFill>
              </a:rPr>
              <a:t>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이전에 중성적이었던 자극</a:t>
            </a:r>
            <a:r>
              <a:rPr lang="en-US" altLang="ko-KR" sz="2600" dirty="0" smtClean="0"/>
              <a:t>(CS)</a:t>
            </a:r>
            <a:r>
              <a:rPr lang="ko-KR" altLang="en-US" sz="2600" dirty="0" smtClean="0"/>
              <a:t>에 대한 학습된 반응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예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종소리에 대한 타액분비</a:t>
            </a:r>
            <a:r>
              <a:rPr lang="en-US" altLang="ko-KR" sz="2600" dirty="0" smtClean="0"/>
              <a:t>)</a:t>
            </a:r>
            <a:endParaRPr lang="en-US" altLang="ko-KR" sz="2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6" y="4653136"/>
            <a:ext cx="3386671" cy="20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1988840"/>
            <a:ext cx="1944216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1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924" y="188640"/>
            <a:ext cx="8291264" cy="562074"/>
          </a:xfrm>
        </p:spPr>
        <p:txBody>
          <a:bodyPr>
            <a:normAutofit fontScale="90000"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2-3. </a:t>
            </a:r>
            <a:r>
              <a:rPr lang="ko-KR" altLang="en-US" sz="3200" dirty="0">
                <a:solidFill>
                  <a:srgbClr val="002060"/>
                </a:solidFill>
              </a:rPr>
              <a:t>고전적 </a:t>
            </a:r>
            <a:r>
              <a:rPr lang="ko-KR" altLang="en-US" sz="3200" dirty="0" smtClean="0">
                <a:solidFill>
                  <a:srgbClr val="002060"/>
                </a:solidFill>
              </a:rPr>
              <a:t>조건형성과 관련개념</a:t>
            </a:r>
            <a:endParaRPr lang="ko-KR" altLang="en-US" sz="3200" dirty="0" smtClean="0">
              <a:latin typeface="Times New Roman" pitchFamily="18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34" y="764704"/>
            <a:ext cx="8679145" cy="1296144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고전적 조건형성은 언제 가장 잘 </a:t>
            </a:r>
            <a:r>
              <a:rPr lang="ko-KR" altLang="en-US" sz="2400" dirty="0" smtClean="0">
                <a:solidFill>
                  <a:srgbClr val="C00000"/>
                </a:solidFill>
              </a:rPr>
              <a:t>획득</a:t>
            </a:r>
            <a:r>
              <a:rPr lang="en-US" altLang="ko-KR" sz="2400" dirty="0" smtClean="0">
                <a:solidFill>
                  <a:srgbClr val="C00000"/>
                </a:solidFill>
              </a:rPr>
              <a:t>(acquisition)</a:t>
            </a:r>
            <a:r>
              <a:rPr lang="ko-KR" altLang="en-US" sz="2400" dirty="0" smtClean="0"/>
              <a:t>되는가</a:t>
            </a:r>
            <a:r>
              <a:rPr lang="en-US" altLang="ko-KR" sz="2400" dirty="0" smtClean="0"/>
              <a:t>?</a:t>
            </a:r>
          </a:p>
          <a:p>
            <a:r>
              <a:rPr lang="ko-KR" altLang="en-US" sz="2400" dirty="0" smtClean="0"/>
              <a:t>대부분의 종에서 </a:t>
            </a:r>
            <a:r>
              <a:rPr lang="en-US" altLang="ko-KR" sz="2400" dirty="0" smtClean="0"/>
              <a:t>CS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US</a:t>
            </a:r>
            <a:r>
              <a:rPr lang="ko-KR" altLang="en-US" sz="2400" dirty="0" smtClean="0"/>
              <a:t>보다 </a:t>
            </a:r>
            <a:r>
              <a:rPr lang="en-US" altLang="ko-KR" sz="2400" dirty="0" smtClean="0"/>
              <a:t>0.5</a:t>
            </a:r>
            <a:r>
              <a:rPr lang="ko-KR" altLang="en-US" sz="2400" dirty="0" smtClean="0"/>
              <a:t>초 정도 일찍 일어나는 지연조건형성이 가장 효과적</a:t>
            </a:r>
            <a:endParaRPr lang="en-US" altLang="ko-KR" sz="2400" dirty="0" smtClean="0"/>
          </a:p>
          <a:p>
            <a:r>
              <a:rPr lang="ko-KR" altLang="en-US" sz="2400" dirty="0" smtClean="0"/>
              <a:t>후진조건형성이나 </a:t>
            </a:r>
            <a:r>
              <a:rPr lang="ko-KR" altLang="en-US" sz="2400" dirty="0" smtClean="0"/>
              <a:t>           조건형성의 </a:t>
            </a:r>
            <a:r>
              <a:rPr lang="ko-KR" altLang="en-US" sz="2400" dirty="0" smtClean="0"/>
              <a:t>경우 조건형성이 잘 이루어지지 않음</a:t>
            </a:r>
            <a:endParaRPr lang="en-US" altLang="ko-KR" sz="2400" dirty="0"/>
          </a:p>
        </p:txBody>
      </p:sp>
      <p:sp>
        <p:nvSpPr>
          <p:cNvPr id="81" name="AutoShape 49"/>
          <p:cNvSpPr>
            <a:spLocks noChangeArrowheads="1"/>
          </p:cNvSpPr>
          <p:nvPr/>
        </p:nvSpPr>
        <p:spPr bwMode="auto">
          <a:xfrm rot="10800000">
            <a:off x="251520" y="3311606"/>
            <a:ext cx="8712968" cy="3141727"/>
          </a:xfrm>
          <a:prstGeom prst="roundRect">
            <a:avLst>
              <a:gd name="adj" fmla="val 5366"/>
            </a:avLst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rot="10800000" wrap="none" lIns="90000" tIns="46800" rIns="90000" bIns="46800" anchor="ctr"/>
          <a:lstStyle/>
          <a:p>
            <a:endParaRPr lang="ko-KR" altLang="en-US" sz="1800" b="1" dirty="0"/>
          </a:p>
          <a:p>
            <a:r>
              <a:rPr lang="ko-KR" altLang="en-US" sz="2000" b="1" dirty="0" smtClean="0">
                <a:solidFill>
                  <a:srgbClr val="CC0000"/>
                </a:solidFill>
              </a:rPr>
              <a:t>지연조건형성</a:t>
            </a:r>
            <a:endParaRPr lang="ko-KR" altLang="en-US" sz="2000" b="1" dirty="0">
              <a:solidFill>
                <a:srgbClr val="CC0000"/>
              </a:solidFill>
            </a:endParaRPr>
          </a:p>
          <a:p>
            <a:endParaRPr lang="ko-KR" altLang="en-US" sz="2400" b="1" dirty="0">
              <a:solidFill>
                <a:srgbClr val="CC0000"/>
              </a:solidFill>
            </a:endParaRPr>
          </a:p>
          <a:p>
            <a:r>
              <a:rPr lang="ko-KR" altLang="en-US" sz="2000" b="1" dirty="0">
                <a:solidFill>
                  <a:srgbClr val="CC0000"/>
                </a:solidFill>
              </a:rPr>
              <a:t>흔적조건형성</a:t>
            </a:r>
          </a:p>
          <a:p>
            <a:endParaRPr lang="ko-KR" altLang="en-US" sz="2400" b="1" dirty="0">
              <a:solidFill>
                <a:srgbClr val="CC0000"/>
              </a:solidFill>
            </a:endParaRPr>
          </a:p>
          <a:p>
            <a:r>
              <a:rPr lang="ko-KR" altLang="en-US" sz="2000" b="1" dirty="0">
                <a:solidFill>
                  <a:srgbClr val="CC0000"/>
                </a:solidFill>
              </a:rPr>
              <a:t>동시조건형성</a:t>
            </a:r>
          </a:p>
          <a:p>
            <a:endParaRPr lang="ko-KR" altLang="en-US" sz="2400" b="1" dirty="0">
              <a:solidFill>
                <a:srgbClr val="CC0000"/>
              </a:solidFill>
            </a:endParaRPr>
          </a:p>
          <a:p>
            <a:r>
              <a:rPr lang="ko-KR" altLang="en-US" sz="2000" b="1" dirty="0">
                <a:solidFill>
                  <a:srgbClr val="CC0000"/>
                </a:solidFill>
              </a:rPr>
              <a:t>후진조건형성</a:t>
            </a:r>
          </a:p>
        </p:txBody>
      </p:sp>
      <p:sp>
        <p:nvSpPr>
          <p:cNvPr id="82" name="Text Box 35"/>
          <p:cNvSpPr txBox="1">
            <a:spLocks noChangeArrowheads="1"/>
          </p:cNvSpPr>
          <p:nvPr/>
        </p:nvSpPr>
        <p:spPr bwMode="auto">
          <a:xfrm>
            <a:off x="2123728" y="2908176"/>
            <a:ext cx="730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b="1" dirty="0"/>
              <a:t>US</a:t>
            </a:r>
          </a:p>
        </p:txBody>
      </p:sp>
      <p:sp>
        <p:nvSpPr>
          <p:cNvPr id="83" name="Text Box 37"/>
          <p:cNvSpPr txBox="1">
            <a:spLocks noChangeArrowheads="1"/>
          </p:cNvSpPr>
          <p:nvPr/>
        </p:nvSpPr>
        <p:spPr bwMode="auto">
          <a:xfrm>
            <a:off x="2125663" y="3786188"/>
            <a:ext cx="730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b="1"/>
              <a:t>② CS</a:t>
            </a:r>
          </a:p>
        </p:txBody>
      </p:sp>
      <p:sp>
        <p:nvSpPr>
          <p:cNvPr id="84" name="Text Box 38"/>
          <p:cNvSpPr txBox="1">
            <a:spLocks noChangeArrowheads="1"/>
          </p:cNvSpPr>
          <p:nvPr/>
        </p:nvSpPr>
        <p:spPr bwMode="auto">
          <a:xfrm>
            <a:off x="2139951" y="4443413"/>
            <a:ext cx="730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b="1"/>
              <a:t>③ CS</a:t>
            </a:r>
          </a:p>
        </p:txBody>
      </p:sp>
      <p:sp>
        <p:nvSpPr>
          <p:cNvPr id="85" name="Text Box 39"/>
          <p:cNvSpPr txBox="1">
            <a:spLocks noChangeArrowheads="1"/>
          </p:cNvSpPr>
          <p:nvPr/>
        </p:nvSpPr>
        <p:spPr bwMode="auto">
          <a:xfrm>
            <a:off x="2141538" y="5083176"/>
            <a:ext cx="730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b="1"/>
              <a:t>④ CS</a:t>
            </a:r>
          </a:p>
        </p:txBody>
      </p:sp>
      <p:grpSp>
        <p:nvGrpSpPr>
          <p:cNvPr id="86" name="Group 5"/>
          <p:cNvGrpSpPr>
            <a:grpSpLocks/>
          </p:cNvGrpSpPr>
          <p:nvPr/>
        </p:nvGrpSpPr>
        <p:grpSpPr bwMode="auto">
          <a:xfrm>
            <a:off x="2867026" y="4159251"/>
            <a:ext cx="5184775" cy="431800"/>
            <a:chOff x="1973" y="935"/>
            <a:chExt cx="3175" cy="454"/>
          </a:xfrm>
        </p:grpSpPr>
        <p:sp>
          <p:nvSpPr>
            <p:cNvPr id="87" name="Line 6"/>
            <p:cNvSpPr>
              <a:spLocks noChangeShapeType="1"/>
            </p:cNvSpPr>
            <p:nvPr/>
          </p:nvSpPr>
          <p:spPr bwMode="auto">
            <a:xfrm flipV="1">
              <a:off x="1973" y="1388"/>
              <a:ext cx="453" cy="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Line 7"/>
            <p:cNvSpPr>
              <a:spLocks noChangeShapeType="1"/>
            </p:cNvSpPr>
            <p:nvPr/>
          </p:nvSpPr>
          <p:spPr bwMode="auto">
            <a:xfrm>
              <a:off x="2880" y="1388"/>
              <a:ext cx="2268" cy="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9" name="Line 8"/>
            <p:cNvSpPr>
              <a:spLocks noChangeShapeType="1"/>
            </p:cNvSpPr>
            <p:nvPr/>
          </p:nvSpPr>
          <p:spPr bwMode="auto">
            <a:xfrm>
              <a:off x="2426" y="935"/>
              <a:ext cx="45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" name="Line 9"/>
            <p:cNvSpPr>
              <a:spLocks noChangeShapeType="1"/>
            </p:cNvSpPr>
            <p:nvPr/>
          </p:nvSpPr>
          <p:spPr bwMode="auto">
            <a:xfrm>
              <a:off x="2426" y="935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Line 10"/>
            <p:cNvSpPr>
              <a:spLocks noChangeShapeType="1"/>
            </p:cNvSpPr>
            <p:nvPr/>
          </p:nvSpPr>
          <p:spPr bwMode="auto">
            <a:xfrm>
              <a:off x="2880" y="935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2" name="Group 17"/>
          <p:cNvGrpSpPr>
            <a:grpSpLocks/>
          </p:cNvGrpSpPr>
          <p:nvPr/>
        </p:nvGrpSpPr>
        <p:grpSpPr bwMode="auto">
          <a:xfrm>
            <a:off x="2867026" y="3509963"/>
            <a:ext cx="5184775" cy="431800"/>
            <a:chOff x="1973" y="2614"/>
            <a:chExt cx="3175" cy="453"/>
          </a:xfrm>
        </p:grpSpPr>
        <p:sp>
          <p:nvSpPr>
            <p:cNvPr id="93" name="Line 18"/>
            <p:cNvSpPr>
              <a:spLocks noChangeShapeType="1"/>
            </p:cNvSpPr>
            <p:nvPr/>
          </p:nvSpPr>
          <p:spPr bwMode="auto">
            <a:xfrm>
              <a:off x="1973" y="3067"/>
              <a:ext cx="90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" name="Line 19"/>
            <p:cNvSpPr>
              <a:spLocks noChangeShapeType="1"/>
            </p:cNvSpPr>
            <p:nvPr/>
          </p:nvSpPr>
          <p:spPr bwMode="auto">
            <a:xfrm>
              <a:off x="3788" y="3067"/>
              <a:ext cx="136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" name="Line 20"/>
            <p:cNvSpPr>
              <a:spLocks noChangeShapeType="1"/>
            </p:cNvSpPr>
            <p:nvPr/>
          </p:nvSpPr>
          <p:spPr bwMode="auto">
            <a:xfrm>
              <a:off x="2880" y="2614"/>
              <a:ext cx="90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Line 21"/>
            <p:cNvSpPr>
              <a:spLocks noChangeShapeType="1"/>
            </p:cNvSpPr>
            <p:nvPr/>
          </p:nvSpPr>
          <p:spPr bwMode="auto">
            <a:xfrm>
              <a:off x="2880" y="2614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7" name="Line 22"/>
            <p:cNvSpPr>
              <a:spLocks noChangeShapeType="1"/>
            </p:cNvSpPr>
            <p:nvPr/>
          </p:nvSpPr>
          <p:spPr bwMode="auto">
            <a:xfrm>
              <a:off x="3788" y="2614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8" name="Group 23"/>
          <p:cNvGrpSpPr>
            <a:grpSpLocks/>
          </p:cNvGrpSpPr>
          <p:nvPr/>
        </p:nvGrpSpPr>
        <p:grpSpPr bwMode="auto">
          <a:xfrm>
            <a:off x="2840825" y="2641601"/>
            <a:ext cx="5111750" cy="431800"/>
            <a:chOff x="2018" y="300"/>
            <a:chExt cx="3130" cy="453"/>
          </a:xfrm>
        </p:grpSpPr>
        <p:sp>
          <p:nvSpPr>
            <p:cNvPr id="99" name="Line 24"/>
            <p:cNvSpPr>
              <a:spLocks noChangeShapeType="1"/>
            </p:cNvSpPr>
            <p:nvPr/>
          </p:nvSpPr>
          <p:spPr bwMode="auto">
            <a:xfrm>
              <a:off x="2018" y="753"/>
              <a:ext cx="1361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Line 25"/>
            <p:cNvSpPr>
              <a:spLocks noChangeShapeType="1"/>
            </p:cNvSpPr>
            <p:nvPr/>
          </p:nvSpPr>
          <p:spPr bwMode="auto">
            <a:xfrm>
              <a:off x="3833" y="753"/>
              <a:ext cx="1315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Line 26"/>
            <p:cNvSpPr>
              <a:spLocks noChangeShapeType="1"/>
            </p:cNvSpPr>
            <p:nvPr/>
          </p:nvSpPr>
          <p:spPr bwMode="auto">
            <a:xfrm>
              <a:off x="3379" y="300"/>
              <a:ext cx="454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>
              <a:off x="3379" y="300"/>
              <a:ext cx="0" cy="45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3833" y="300"/>
              <a:ext cx="0" cy="45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4" name="Group 47"/>
          <p:cNvGrpSpPr>
            <a:grpSpLocks/>
          </p:cNvGrpSpPr>
          <p:nvPr/>
        </p:nvGrpSpPr>
        <p:grpSpPr bwMode="auto">
          <a:xfrm>
            <a:off x="2876551" y="4791076"/>
            <a:ext cx="5159375" cy="431800"/>
            <a:chOff x="1800" y="3063"/>
            <a:chExt cx="3250" cy="272"/>
          </a:xfrm>
        </p:grpSpPr>
        <p:sp>
          <p:nvSpPr>
            <p:cNvPr id="105" name="Line 30"/>
            <p:cNvSpPr>
              <a:spLocks noChangeShapeType="1"/>
            </p:cNvSpPr>
            <p:nvPr/>
          </p:nvSpPr>
          <p:spPr bwMode="auto">
            <a:xfrm flipV="1">
              <a:off x="1800" y="3335"/>
              <a:ext cx="140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" name="Line 31"/>
            <p:cNvSpPr>
              <a:spLocks noChangeShapeType="1"/>
            </p:cNvSpPr>
            <p:nvPr/>
          </p:nvSpPr>
          <p:spPr bwMode="auto">
            <a:xfrm>
              <a:off x="3672" y="3335"/>
              <a:ext cx="137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7" name="Line 32"/>
            <p:cNvSpPr>
              <a:spLocks noChangeShapeType="1"/>
            </p:cNvSpPr>
            <p:nvPr/>
          </p:nvSpPr>
          <p:spPr bwMode="auto">
            <a:xfrm>
              <a:off x="3205" y="3063"/>
              <a:ext cx="46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8" name="Line 33"/>
            <p:cNvSpPr>
              <a:spLocks noChangeShapeType="1"/>
            </p:cNvSpPr>
            <p:nvPr/>
          </p:nvSpPr>
          <p:spPr bwMode="auto">
            <a:xfrm>
              <a:off x="3205" y="3063"/>
              <a:ext cx="0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9" name="Line 34"/>
            <p:cNvSpPr>
              <a:spLocks noChangeShapeType="1"/>
            </p:cNvSpPr>
            <p:nvPr/>
          </p:nvSpPr>
          <p:spPr bwMode="auto">
            <a:xfrm>
              <a:off x="3672" y="3063"/>
              <a:ext cx="0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10" name="Group 40"/>
          <p:cNvGrpSpPr>
            <a:grpSpLocks/>
          </p:cNvGrpSpPr>
          <p:nvPr/>
        </p:nvGrpSpPr>
        <p:grpSpPr bwMode="auto">
          <a:xfrm>
            <a:off x="2876551" y="5416551"/>
            <a:ext cx="5184775" cy="431800"/>
            <a:chOff x="1973" y="3521"/>
            <a:chExt cx="3175" cy="453"/>
          </a:xfrm>
        </p:grpSpPr>
        <p:sp>
          <p:nvSpPr>
            <p:cNvPr id="111" name="Line 41"/>
            <p:cNvSpPr>
              <a:spLocks noChangeShapeType="1"/>
            </p:cNvSpPr>
            <p:nvPr/>
          </p:nvSpPr>
          <p:spPr bwMode="auto">
            <a:xfrm flipV="1">
              <a:off x="1973" y="3974"/>
              <a:ext cx="226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" name="Line 42"/>
            <p:cNvSpPr>
              <a:spLocks noChangeShapeType="1"/>
            </p:cNvSpPr>
            <p:nvPr/>
          </p:nvSpPr>
          <p:spPr bwMode="auto">
            <a:xfrm>
              <a:off x="4695" y="3974"/>
              <a:ext cx="45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" name="Line 43"/>
            <p:cNvSpPr>
              <a:spLocks noChangeShapeType="1"/>
            </p:cNvSpPr>
            <p:nvPr/>
          </p:nvSpPr>
          <p:spPr bwMode="auto">
            <a:xfrm>
              <a:off x="4241" y="3521"/>
              <a:ext cx="45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" name="Line 44"/>
            <p:cNvSpPr>
              <a:spLocks noChangeShapeType="1"/>
            </p:cNvSpPr>
            <p:nvPr/>
          </p:nvSpPr>
          <p:spPr bwMode="auto">
            <a:xfrm>
              <a:off x="4241" y="3521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5" name="Line 45"/>
            <p:cNvSpPr>
              <a:spLocks noChangeShapeType="1"/>
            </p:cNvSpPr>
            <p:nvPr/>
          </p:nvSpPr>
          <p:spPr bwMode="auto">
            <a:xfrm>
              <a:off x="4695" y="3521"/>
              <a:ext cx="0" cy="45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16" name="Text Box 46"/>
          <p:cNvSpPr txBox="1">
            <a:spLocks noChangeArrowheads="1"/>
          </p:cNvSpPr>
          <p:nvPr/>
        </p:nvSpPr>
        <p:spPr bwMode="auto">
          <a:xfrm>
            <a:off x="2143126" y="5695951"/>
            <a:ext cx="730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b="1"/>
              <a:t>⑤ CS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131840" y="2014695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94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924" y="188640"/>
            <a:ext cx="8291264" cy="562074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2-3. </a:t>
            </a:r>
            <a:r>
              <a:rPr lang="ko-KR" altLang="en-US" sz="3200" dirty="0">
                <a:solidFill>
                  <a:srgbClr val="002060"/>
                </a:solidFill>
              </a:rPr>
              <a:t>고전적 조건형성과 관련개념</a:t>
            </a:r>
            <a:endParaRPr lang="ko-KR" altLang="en-US" sz="3200" dirty="0" smtClean="0">
              <a:latin typeface="Times New Roman" pitchFamily="18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34" y="764704"/>
            <a:ext cx="8751154" cy="30243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500" dirty="0" smtClean="0"/>
              <a:t>자극이 조건형성으로 획득</a:t>
            </a:r>
            <a:r>
              <a:rPr lang="en-US" altLang="ko-KR" sz="2500" dirty="0" smtClean="0"/>
              <a:t>(acquisition)</a:t>
            </a:r>
            <a:r>
              <a:rPr lang="ko-KR" altLang="en-US" sz="2500" dirty="0" smtClean="0"/>
              <a:t>된다면 조건형성이 없다면 </a:t>
            </a:r>
            <a:r>
              <a:rPr lang="ko-KR" altLang="en-US" sz="2500" dirty="0" smtClean="0">
                <a:solidFill>
                  <a:srgbClr val="C00000"/>
                </a:solidFill>
              </a:rPr>
              <a:t>소거</a:t>
            </a:r>
            <a:r>
              <a:rPr lang="en-US" altLang="ko-KR" sz="2500" dirty="0" smtClean="0">
                <a:solidFill>
                  <a:srgbClr val="C00000"/>
                </a:solidFill>
              </a:rPr>
              <a:t>(extinction) </a:t>
            </a:r>
            <a:r>
              <a:rPr lang="ko-KR" altLang="en-US" sz="2500" dirty="0" smtClean="0"/>
              <a:t>역시 가능할 것</a:t>
            </a:r>
            <a:endParaRPr lang="en-US" altLang="ko-KR" sz="2500" dirty="0" smtClean="0"/>
          </a:p>
          <a:p>
            <a:pPr>
              <a:lnSpc>
                <a:spcPct val="110000"/>
              </a:lnSpc>
            </a:pPr>
            <a:r>
              <a:rPr lang="ko-KR" altLang="en-US" sz="2500" dirty="0" smtClean="0"/>
              <a:t>소거</a:t>
            </a:r>
            <a:r>
              <a:rPr lang="en-US" altLang="ko-KR" sz="2500" dirty="0" smtClean="0"/>
              <a:t>: </a:t>
            </a:r>
            <a:r>
              <a:rPr lang="ko-KR" altLang="en-US" sz="2500" dirty="0" smtClean="0"/>
              <a:t>조건형성 이후 </a:t>
            </a:r>
            <a:r>
              <a:rPr lang="en-US" altLang="ko-KR" sz="2500" dirty="0" smtClean="0"/>
              <a:t>US</a:t>
            </a:r>
            <a:r>
              <a:rPr lang="ko-KR" altLang="en-US" sz="2500" dirty="0" smtClean="0"/>
              <a:t>없이 </a:t>
            </a:r>
            <a:r>
              <a:rPr lang="ko-KR" altLang="en-US" sz="2500" dirty="0" smtClean="0"/>
              <a:t>       만 </a:t>
            </a:r>
            <a:r>
              <a:rPr lang="ko-KR" altLang="en-US" sz="2500" dirty="0" smtClean="0"/>
              <a:t>반복적으로 발생하면 반응이 감소 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먹이를 주지 않고 종소리만 계속 울려주는 경우</a:t>
            </a:r>
            <a:r>
              <a:rPr lang="en-US" altLang="ko-KR" sz="2500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500" dirty="0" smtClean="0">
                <a:solidFill>
                  <a:srgbClr val="C00000"/>
                </a:solidFill>
              </a:rPr>
              <a:t>자발적 회복 </a:t>
            </a:r>
            <a:r>
              <a:rPr lang="en-US" altLang="ko-KR" sz="2500" dirty="0" smtClean="0">
                <a:solidFill>
                  <a:srgbClr val="C00000"/>
                </a:solidFill>
              </a:rPr>
              <a:t>(spontaneous recovery): </a:t>
            </a:r>
            <a:r>
              <a:rPr lang="ko-KR" altLang="en-US" sz="2500" dirty="0" smtClean="0"/>
              <a:t>소거가 되었던 반응이 어느 정도의 휴지기간이 지난 후 다시 나타나는 현상</a:t>
            </a:r>
            <a:endParaRPr lang="en-US" altLang="ko-KR" sz="2500" dirty="0"/>
          </a:p>
        </p:txBody>
      </p:sp>
      <p:grpSp>
        <p:nvGrpSpPr>
          <p:cNvPr id="40" name="Group 4"/>
          <p:cNvGrpSpPr>
            <a:grpSpLocks/>
          </p:cNvGrpSpPr>
          <p:nvPr/>
        </p:nvGrpSpPr>
        <p:grpSpPr bwMode="auto">
          <a:xfrm>
            <a:off x="179512" y="3645024"/>
            <a:ext cx="8568951" cy="2970236"/>
            <a:chOff x="83" y="2483"/>
            <a:chExt cx="5597" cy="1809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" y="2618"/>
              <a:ext cx="5597" cy="1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3745" y="2605"/>
              <a:ext cx="1510" cy="43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>
              <a:off x="3941" y="2483"/>
              <a:ext cx="1" cy="160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529488" y="1733488"/>
            <a:ext cx="576064" cy="39456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2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6672"/>
            <a:ext cx="2808312" cy="425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924" y="188640"/>
            <a:ext cx="8291264" cy="562074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2-3. </a:t>
            </a:r>
            <a:r>
              <a:rPr lang="ko-KR" altLang="en-US" sz="3200" dirty="0">
                <a:solidFill>
                  <a:srgbClr val="002060"/>
                </a:solidFill>
              </a:rPr>
              <a:t>고전적 조건형성과 관련개념</a:t>
            </a:r>
            <a:endParaRPr lang="ko-KR" altLang="en-US" sz="3200" dirty="0" smtClean="0">
              <a:latin typeface="Times New Roman" pitchFamily="18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34" y="980728"/>
            <a:ext cx="5870834" cy="38884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일반화</a:t>
            </a:r>
            <a:r>
              <a:rPr lang="en-US" altLang="ko-KR" sz="2800" dirty="0" smtClean="0">
                <a:solidFill>
                  <a:srgbClr val="C00000"/>
                </a:solidFill>
              </a:rPr>
              <a:t>(generalization): </a:t>
            </a:r>
            <a:r>
              <a:rPr lang="ko-KR" altLang="en-US" sz="2800" dirty="0" smtClean="0"/>
              <a:t>조건화가 된 후 조건화 과정에서 경험하였던 조건자극이 아닌 그와 유사한 자극에도 같은 반응을 나타내는 경향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종소리에 침을 흘리는 개는 벨 소리에도 침을 흘린다</a:t>
            </a:r>
            <a:r>
              <a:rPr lang="en-US" altLang="ko-KR" sz="2800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자라보고 </a:t>
            </a:r>
            <a:r>
              <a:rPr lang="ko-KR" altLang="en-US" dirty="0"/>
              <a:t>놀란가슴 솥뚜껑보고 </a:t>
            </a:r>
            <a:r>
              <a:rPr lang="ko-KR" altLang="en-US" dirty="0" smtClean="0"/>
              <a:t>놀란다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자극의 </a:t>
            </a:r>
            <a:r>
              <a:rPr lang="ko-KR" altLang="en-US" dirty="0"/>
              <a:t>유사성에 따라 </a:t>
            </a:r>
            <a:r>
              <a:rPr lang="ko-KR" altLang="en-US" dirty="0" smtClean="0"/>
              <a:t>강도가 달라짐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4797152"/>
            <a:ext cx="8856984" cy="14401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         </a:t>
            </a:r>
            <a:r>
              <a:rPr lang="en-US" altLang="ko-KR" sz="2800" dirty="0" smtClean="0">
                <a:solidFill>
                  <a:srgbClr val="C00000"/>
                </a:solidFill>
              </a:rPr>
              <a:t>(discrimination): </a:t>
            </a:r>
            <a:r>
              <a:rPr lang="en-US" altLang="ko-KR" sz="2800" dirty="0" smtClean="0"/>
              <a:t>CS</a:t>
            </a:r>
            <a:r>
              <a:rPr lang="ko-KR" altLang="en-US" sz="2800" dirty="0" smtClean="0"/>
              <a:t>와 다른 </a:t>
            </a:r>
            <a:r>
              <a:rPr lang="ko-KR" altLang="en-US" sz="2800" dirty="0" err="1" smtClean="0"/>
              <a:t>무관련</a:t>
            </a:r>
            <a:r>
              <a:rPr lang="ko-KR" altLang="en-US" sz="2800" dirty="0" smtClean="0"/>
              <a:t> 자극을 구분하는 학습된 능력</a:t>
            </a:r>
            <a:endParaRPr lang="en-US" altLang="ko-KR" sz="2800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두 가지 자극에 상이한 경험을 하게 함으로써 학습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종소리에만 밥을 주고 벨 소리엔 밥을 주지 않는 경우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67544" y="4853375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1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706090"/>
          </a:xfrm>
        </p:spPr>
        <p:txBody>
          <a:bodyPr>
            <a:normAutofit fontScale="90000"/>
          </a:bodyPr>
          <a:lstStyle/>
          <a:p>
            <a:pPr marL="624078" indent="-514350"/>
            <a:r>
              <a:rPr lang="en-US" altLang="ko-KR" sz="3200" dirty="0" smtClean="0">
                <a:solidFill>
                  <a:srgbClr val="002060"/>
                </a:solidFill>
              </a:rPr>
              <a:t>2-4. </a:t>
            </a:r>
            <a:r>
              <a:rPr lang="ko-KR" altLang="en-US" sz="3200" dirty="0" smtClean="0">
                <a:solidFill>
                  <a:srgbClr val="002060"/>
                </a:solidFill>
              </a:rPr>
              <a:t>실생활과 </a:t>
            </a:r>
            <a:r>
              <a:rPr lang="ko-KR" altLang="en-US" sz="3200" dirty="0">
                <a:solidFill>
                  <a:srgbClr val="002060"/>
                </a:solidFill>
              </a:rPr>
              <a:t>고전적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공포의 학습과 소거</a:t>
            </a:r>
          </a:p>
        </p:txBody>
      </p:sp>
      <p:pic>
        <p:nvPicPr>
          <p:cNvPr id="10244" name="Picture 4" descr="un08-p298-t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8" y="1254546"/>
            <a:ext cx="2674096" cy="41764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059832" y="1052736"/>
            <a:ext cx="5832648" cy="55446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sz="3000" dirty="0" smtClean="0"/>
              <a:t>John B. Watson (1878-1905)</a:t>
            </a:r>
          </a:p>
          <a:p>
            <a:pPr lvl="1">
              <a:lnSpc>
                <a:spcPct val="130000"/>
              </a:lnSpc>
            </a:pPr>
            <a:r>
              <a:rPr lang="ko-KR" altLang="en-US" sz="2600" dirty="0" smtClean="0"/>
              <a:t>극단적 행동주의자로 인간의 행동을 조건형성으로 거의 설명할 수 있다고 믿음</a:t>
            </a:r>
            <a:endParaRPr lang="en-US" altLang="ko-KR" sz="2600" dirty="0" smtClean="0"/>
          </a:p>
          <a:p>
            <a:pPr lvl="1">
              <a:lnSpc>
                <a:spcPct val="130000"/>
              </a:lnSpc>
            </a:pPr>
            <a:r>
              <a:rPr lang="ko-KR" altLang="en-US" sz="2600" dirty="0" smtClean="0"/>
              <a:t>고전적 조건형성에 관한 매우 유명한 실험 </a:t>
            </a:r>
            <a:r>
              <a:rPr lang="en-US" altLang="ko-KR" sz="2600" dirty="0" smtClean="0"/>
              <a:t>(little Albert experiment) </a:t>
            </a:r>
            <a:r>
              <a:rPr lang="ko-KR" altLang="en-US" sz="2600" dirty="0" smtClean="0"/>
              <a:t>발표</a:t>
            </a:r>
            <a:endParaRPr lang="en-US" altLang="ko-KR" sz="2600" dirty="0" smtClean="0"/>
          </a:p>
          <a:p>
            <a:pPr lvl="1">
              <a:lnSpc>
                <a:spcPct val="130000"/>
              </a:lnSpc>
            </a:pPr>
            <a:r>
              <a:rPr lang="en-US" altLang="ko-KR" sz="2600" dirty="0"/>
              <a:t>"</a:t>
            </a:r>
            <a:r>
              <a:rPr lang="ko-KR" altLang="en-US" sz="2600" dirty="0"/>
              <a:t>나에게 </a:t>
            </a:r>
            <a:r>
              <a:rPr lang="en-US" altLang="ko-KR" sz="2600" dirty="0"/>
              <a:t>12</a:t>
            </a:r>
            <a:r>
              <a:rPr lang="ko-KR" altLang="en-US" sz="2600" dirty="0"/>
              <a:t>명의 아이들을 맡기고</a:t>
            </a:r>
            <a:r>
              <a:rPr lang="en-US" altLang="ko-KR" sz="2600" dirty="0"/>
              <a:t>, </a:t>
            </a:r>
            <a:r>
              <a:rPr lang="ko-KR" altLang="en-US" sz="2600" dirty="0"/>
              <a:t>그 아이들을 양육할 </a:t>
            </a:r>
            <a:r>
              <a:rPr lang="ko-KR" altLang="en-US" sz="2600" dirty="0" smtClean="0"/>
              <a:t>완벽한 환경만 제공해 준다면 </a:t>
            </a:r>
            <a:r>
              <a:rPr lang="ko-KR" altLang="en-US" sz="2600" dirty="0"/>
              <a:t>난 그 </a:t>
            </a:r>
            <a:r>
              <a:rPr lang="ko-KR" altLang="en-US" sz="2600" dirty="0" smtClean="0"/>
              <a:t>아이들의 성향과는 상관없이 원하는 무슨 직업으로든 만들어 낼 수 있다</a:t>
            </a:r>
            <a:r>
              <a:rPr lang="en-US" altLang="ko-KR" sz="2600" dirty="0"/>
              <a:t>. </a:t>
            </a:r>
            <a:r>
              <a:rPr lang="ko-KR" altLang="en-US" sz="2600" dirty="0" smtClean="0"/>
              <a:t>그 직업이 의사이던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변호사이던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심지어 거지나 도둑으로도 말이다</a:t>
            </a:r>
            <a:r>
              <a:rPr lang="en-US" altLang="ko-KR" sz="2600" dirty="0" smtClean="0"/>
              <a:t>."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05694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2008" y="2924944"/>
            <a:ext cx="8748464" cy="1512168"/>
          </a:xfrm>
        </p:spPr>
        <p:txBody>
          <a:bodyPr>
            <a:noAutofit/>
          </a:bodyPr>
          <a:lstStyle/>
          <a:p>
            <a:pPr marL="624078" indent="-514350">
              <a:buFont typeface="Arial" charset="0"/>
              <a:buChar char="•"/>
            </a:pPr>
            <a:r>
              <a:rPr lang="ko-KR" alt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쥐를 </a:t>
            </a:r>
            <a:r>
              <a:rPr lang="ko-KR" altLang="en-US" sz="2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만질려고</a:t>
            </a:r>
            <a:r>
              <a:rPr lang="ko-KR" alt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할 때마다 망치로 큰 소리를 냈어요</a:t>
            </a:r>
            <a:endParaRPr lang="en-US" altLang="ko-KR" sz="28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buFont typeface="Arial" charset="0"/>
              <a:buChar char="•"/>
            </a:pPr>
            <a:r>
              <a:rPr lang="ko-KR" alt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불쌍한 </a:t>
            </a:r>
            <a:r>
              <a:rPr lang="ko-KR" altLang="en-US" sz="28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알버트는</a:t>
            </a:r>
            <a:r>
              <a:rPr lang="ko-KR" altLang="en-US" sz="28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울면서 얼굴을 담요에 파묻었대요</a:t>
            </a:r>
            <a:endParaRPr lang="en-US" altLang="ko-KR" sz="28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buFont typeface="Arial" charset="0"/>
              <a:buChar char="•"/>
            </a:pP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buFont typeface="Arial" charset="0"/>
              <a:buChar char="•"/>
            </a:pPr>
            <a:endParaRPr lang="ko-KR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-171400"/>
            <a:ext cx="8496944" cy="864096"/>
          </a:xfrm>
        </p:spPr>
        <p:txBody>
          <a:bodyPr>
            <a:no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</a:rPr>
              <a:t>4-2. ‘little Albert’ experiment (Watson, 1920)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그림 3" descr="image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764704"/>
            <a:ext cx="2016224" cy="1897622"/>
          </a:xfrm>
          <a:prstGeom prst="rect">
            <a:avLst/>
          </a:prstGeom>
        </p:spPr>
      </p:pic>
      <p:pic>
        <p:nvPicPr>
          <p:cNvPr id="5" name="그림 4" descr="image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149080"/>
            <a:ext cx="3604631" cy="2325241"/>
          </a:xfrm>
          <a:prstGeom prst="rect">
            <a:avLst/>
          </a:prstGeom>
        </p:spPr>
      </p:pic>
      <p:pic>
        <p:nvPicPr>
          <p:cNvPr id="6" name="그림 5" descr="image00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764704"/>
            <a:ext cx="3240360" cy="2006515"/>
          </a:xfrm>
          <a:prstGeom prst="rect">
            <a:avLst/>
          </a:prstGeom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2195736" y="764704"/>
            <a:ext cx="2880320" cy="1800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624078" marR="0" lvl="0" indent="-514350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살짜리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알버트는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쥐를 좋아 했어요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타원형 설명선 7"/>
          <p:cNvSpPr/>
          <p:nvPr/>
        </p:nvSpPr>
        <p:spPr>
          <a:xfrm>
            <a:off x="1763688" y="764704"/>
            <a:ext cx="576064" cy="432048"/>
          </a:xfrm>
          <a:prstGeom prst="wedgeEllipseCallou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하트 8"/>
          <p:cNvSpPr/>
          <p:nvPr/>
        </p:nvSpPr>
        <p:spPr>
          <a:xfrm>
            <a:off x="1907704" y="836712"/>
            <a:ext cx="288032" cy="288032"/>
          </a:xfrm>
          <a:prstGeom prst="hear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3856150" y="4005064"/>
            <a:ext cx="4964321" cy="249289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624078" marR="0" lvl="0" indent="-51435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이걸 몇 번 하니까 쥐만 보면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울더래요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624078" marR="0" lvl="0" indent="-51435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Arial" charset="0"/>
              <a:buChar char="•"/>
              <a:tabLst/>
              <a:defRPr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쥐 뿐만 아니라 털 달린 모든 것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 개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고양이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모자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err="1" smtClean="0">
                <a:latin typeface="Times New Roman" pitchFamily="18" charset="0"/>
                <a:cs typeface="Times New Roman" pitchFamily="18" charset="0"/>
              </a:rPr>
              <a:t>산타클로즈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 가면만 봐도 </a:t>
            </a:r>
            <a:r>
              <a:rPr lang="ko-KR" altLang="en-US" sz="2800" dirty="0" err="1" smtClean="0">
                <a:latin typeface="Times New Roman" pitchFamily="18" charset="0"/>
                <a:cs typeface="Times New Roman" pitchFamily="18" charset="0"/>
              </a:rPr>
              <a:t>울더래요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3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91680" y="2132856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Little Albert Experiment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동영상 </a:t>
            </a:r>
            <a:r>
              <a:rPr lang="ko-KR" altLang="en-US" sz="3600" dirty="0" smtClean="0"/>
              <a:t>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634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924" y="188640"/>
            <a:ext cx="8587556" cy="562074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2-4. </a:t>
            </a:r>
            <a:r>
              <a:rPr lang="ko-KR" altLang="en-US" sz="3200" dirty="0">
                <a:solidFill>
                  <a:srgbClr val="002060"/>
                </a:solidFill>
              </a:rPr>
              <a:t>실생활과 고전적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공포의 학습과 소거</a:t>
            </a:r>
            <a:endParaRPr lang="ko-KR" altLang="en-US" sz="3200" dirty="0" smtClean="0">
              <a:latin typeface="Times New Roman" pitchFamily="18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34" y="764704"/>
            <a:ext cx="8679145" cy="208473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공포나 감정이 조건형성으로 학습될 수 있으면 반대의 경우도 마찬가지</a:t>
            </a:r>
            <a:endParaRPr lang="en-US" altLang="ko-KR" sz="2400" dirty="0"/>
          </a:p>
          <a:p>
            <a:r>
              <a:rPr lang="ko-KR" altLang="en-US" sz="2400" dirty="0" err="1">
                <a:solidFill>
                  <a:srgbClr val="C00000"/>
                </a:solidFill>
              </a:rPr>
              <a:t>역조건형성</a:t>
            </a:r>
            <a:r>
              <a:rPr lang="ko-KR" altLang="en-US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>
                <a:solidFill>
                  <a:srgbClr val="C00000"/>
                </a:solidFill>
              </a:rPr>
              <a:t>(counterconditioning): </a:t>
            </a:r>
            <a:r>
              <a:rPr lang="ko-KR" altLang="en-US" sz="2400" dirty="0"/>
              <a:t>특정</a:t>
            </a:r>
            <a:r>
              <a:rPr lang="en-US" altLang="ko-KR" sz="2400" dirty="0"/>
              <a:t> </a:t>
            </a:r>
            <a:r>
              <a:rPr lang="ko-KR" altLang="en-US" sz="2400" dirty="0"/>
              <a:t>행동을 유발하는 자극에 새로운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보통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양립할 수 없는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반응을 </a:t>
            </a:r>
            <a:r>
              <a:rPr lang="ko-KR" altLang="en-US" sz="2400" dirty="0"/>
              <a:t>조건형성 시킴으로써 행동을 수정하는 행동치료 기법 </a:t>
            </a:r>
            <a:r>
              <a:rPr lang="en-US" altLang="ko-KR" sz="2400" dirty="0"/>
              <a:t>(Jones, 1924)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99592" y="2835962"/>
            <a:ext cx="7312025" cy="1041400"/>
            <a:chOff x="827088" y="2276475"/>
            <a:chExt cx="7312025" cy="1041400"/>
          </a:xfrm>
        </p:grpSpPr>
        <p:pic>
          <p:nvPicPr>
            <p:cNvPr id="18" name="Picture 25" descr="http://c.ask.nate.com/imgs/qrsi.php/6214343/10578154/0/1/A/토끼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88" y="2420938"/>
              <a:ext cx="1298575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오른쪽 화살표 18"/>
            <p:cNvSpPr/>
            <p:nvPr/>
          </p:nvSpPr>
          <p:spPr>
            <a:xfrm>
              <a:off x="2339975" y="2781300"/>
              <a:ext cx="427038" cy="1730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0" name="Picture 27" descr="http://blog.joins.com/usr/s/t/stopnico/8/우는아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238" y="2403475"/>
              <a:ext cx="1162050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1" descr="http://cfs8.tistory.com/image/21/tistory/2008/08/07/07/03/489a1f978bcb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800" y="2349500"/>
              <a:ext cx="1223963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오른쪽 화살표 21"/>
            <p:cNvSpPr/>
            <p:nvPr/>
          </p:nvSpPr>
          <p:spPr>
            <a:xfrm>
              <a:off x="6372225" y="2781300"/>
              <a:ext cx="427038" cy="1730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3" name="Picture 33" descr="http://blogimg.ohmynews.com/attach/2954/103416706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00"/>
            <a:stretch>
              <a:fillRect/>
            </a:stretch>
          </p:blipFill>
          <p:spPr bwMode="auto">
            <a:xfrm>
              <a:off x="6875463" y="2276475"/>
              <a:ext cx="126365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505098" y="4104157"/>
            <a:ext cx="2087562" cy="917575"/>
            <a:chOff x="1116013" y="3429000"/>
            <a:chExt cx="2087562" cy="917575"/>
          </a:xfrm>
        </p:grpSpPr>
        <p:pic>
          <p:nvPicPr>
            <p:cNvPr id="24" name="Picture 31" descr="http://cfs8.tistory.com/image/21/tistory/2008/08/07/07/03/489a1f978bcb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13" y="3429000"/>
              <a:ext cx="1223962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5" descr="http://c.ask.nate.com/imgs/qrsi.php/6214343/10578154/0/1/A/토끼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789363"/>
              <a:ext cx="488950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1593850" y="3789363"/>
              <a:ext cx="3667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/>
                <a:t>+</a:t>
              </a:r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48805" y="4151658"/>
            <a:ext cx="2292350" cy="919162"/>
            <a:chOff x="4113213" y="3500438"/>
            <a:chExt cx="2292350" cy="919162"/>
          </a:xfrm>
        </p:grpSpPr>
        <p:pic>
          <p:nvPicPr>
            <p:cNvPr id="27" name="Picture 31" descr="http://cfs8.tistory.com/image/21/tistory/2008/08/07/07/03/489a1f978bcb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3500438"/>
              <a:ext cx="1223963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5" descr="http://c.ask.nate.com/imgs/qrsi.php/6214343/10578154/0/1/A/토끼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213" y="3716338"/>
              <a:ext cx="674687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4787900" y="3716338"/>
              <a:ext cx="3667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/>
                <a:t>+</a:t>
              </a: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74854" y="4133148"/>
            <a:ext cx="2736850" cy="917575"/>
            <a:chOff x="4067175" y="4598988"/>
            <a:chExt cx="2736850" cy="917575"/>
          </a:xfrm>
        </p:grpSpPr>
        <p:pic>
          <p:nvPicPr>
            <p:cNvPr id="47" name="Picture 31" descr="http://cfs8.tistory.com/image/21/tistory/2008/08/07/07/03/489a1f978bcb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063" y="4598988"/>
              <a:ext cx="1223962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5" descr="http://c.ask.nate.com/imgs/qrsi.php/6214343/10578154/0/1/A/토끼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75" y="4724400"/>
              <a:ext cx="1135063" cy="74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>
              <a:spLocks noChangeArrowheads="1"/>
            </p:cNvSpPr>
            <p:nvPr/>
          </p:nvSpPr>
          <p:spPr bwMode="auto">
            <a:xfrm>
              <a:off x="5214938" y="4894263"/>
              <a:ext cx="3667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/>
                <a:t>+</a:t>
              </a:r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00207" y="5184213"/>
            <a:ext cx="4159486" cy="1405348"/>
            <a:chOff x="887413" y="5661025"/>
            <a:chExt cx="3219450" cy="1041400"/>
          </a:xfrm>
        </p:grpSpPr>
        <p:pic>
          <p:nvPicPr>
            <p:cNvPr id="50" name="Picture 25" descr="http://c.ask.nate.com/imgs/qrsi.php/6214343/10578154/0/1/A/토끼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13" y="5805488"/>
              <a:ext cx="13081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오른쪽 화살표 50"/>
            <p:cNvSpPr/>
            <p:nvPr/>
          </p:nvSpPr>
          <p:spPr>
            <a:xfrm>
              <a:off x="2339975" y="6165850"/>
              <a:ext cx="427038" cy="1714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Picture 33" descr="http://blogimg.ohmynews.com/attach/2954/103416706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00"/>
            <a:stretch>
              <a:fillRect/>
            </a:stretch>
          </p:blipFill>
          <p:spPr bwMode="auto">
            <a:xfrm>
              <a:off x="2843213" y="5661025"/>
              <a:ext cx="126365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065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02630"/>
            <a:ext cx="8640960" cy="778098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2-5. </a:t>
            </a:r>
            <a:r>
              <a:rPr lang="ko-KR" altLang="en-US" sz="3200" dirty="0">
                <a:solidFill>
                  <a:srgbClr val="002060"/>
                </a:solidFill>
              </a:rPr>
              <a:t>실생활과 고전적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 smtClean="0">
                <a:solidFill>
                  <a:srgbClr val="002060"/>
                </a:solidFill>
              </a:rPr>
              <a:t>광고와 미디어</a:t>
            </a:r>
            <a:endParaRPr lang="ko-KR" altLang="en-US" sz="3200" dirty="0"/>
          </a:p>
        </p:txBody>
      </p:sp>
      <p:sp>
        <p:nvSpPr>
          <p:cNvPr id="5" name="내용 개체 틀 1"/>
          <p:cNvSpPr>
            <a:spLocks noGrp="1"/>
          </p:cNvSpPr>
          <p:nvPr>
            <p:ph sz="quarter" idx="1"/>
          </p:nvPr>
        </p:nvSpPr>
        <p:spPr>
          <a:xfrm>
            <a:off x="467544" y="1069852"/>
            <a:ext cx="3960440" cy="554461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dirty="0" smtClean="0"/>
              <a:t>조건형성의 원리는 광고나 미디어에 적극적으로 활용</a:t>
            </a:r>
            <a:endParaRPr lang="en-US" altLang="ko-KR" sz="3000" dirty="0" smtClean="0"/>
          </a:p>
          <a:p>
            <a:pPr>
              <a:lnSpc>
                <a:spcPct val="130000"/>
              </a:lnSpc>
            </a:pPr>
            <a:r>
              <a:rPr lang="ko-KR" altLang="en-US" sz="3000" dirty="0" smtClean="0"/>
              <a:t>대체로 광고들은 특정 상품을 긍정적 정서를 일으키는 무조건 자극과 교묘하게 연합시키는 방식을 취함</a:t>
            </a:r>
            <a:endParaRPr lang="en-US" altLang="ko-KR" sz="3000" dirty="0" smtClean="0"/>
          </a:p>
          <a:p>
            <a:pPr>
              <a:lnSpc>
                <a:spcPct val="130000"/>
              </a:lnSpc>
            </a:pPr>
            <a:endParaRPr lang="en-US" altLang="ko-KR" sz="3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124744"/>
            <a:ext cx="3876675" cy="532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704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74638"/>
            <a:ext cx="8856984" cy="63408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2-5. </a:t>
            </a:r>
            <a:r>
              <a:rPr lang="ko-KR" altLang="en-US" sz="3200" dirty="0">
                <a:solidFill>
                  <a:srgbClr val="002060"/>
                </a:solidFill>
              </a:rPr>
              <a:t>실생활과 고전적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광고와 미디어</a:t>
            </a:r>
            <a:endParaRPr lang="ko-KR" altLang="en-US" sz="32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675977" y="1075085"/>
            <a:ext cx="7360519" cy="5470563"/>
            <a:chOff x="1979613" y="2205038"/>
            <a:chExt cx="5995987" cy="4141787"/>
          </a:xfrm>
        </p:grpSpPr>
        <p:sp>
          <p:nvSpPr>
            <p:cNvPr id="14" name="덧셈 기호 13"/>
            <p:cNvSpPr/>
            <p:nvPr/>
          </p:nvSpPr>
          <p:spPr>
            <a:xfrm>
              <a:off x="1979613" y="3990975"/>
              <a:ext cx="576262" cy="57626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4260850" y="4127500"/>
              <a:ext cx="504825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2051050" y="5611813"/>
              <a:ext cx="504825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2317750" y="2781300"/>
              <a:ext cx="503238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6100763" y="2709863"/>
              <a:ext cx="503237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9" name="Picture 4" descr="http://www.hangeul.pe.kr/cgi-bin/technote69/data/board/kkkforum/file/1/e25ac53f_trab64af0db_bab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9" b="12141"/>
            <a:stretch>
              <a:fillRect/>
            </a:stretch>
          </p:blipFill>
          <p:spPr bwMode="auto">
            <a:xfrm>
              <a:off x="2965450" y="2276475"/>
              <a:ext cx="958850" cy="113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 descr="http://www.hangeul.pe.kr/cgi-bin/technote69/data/board/kkkforum/file/1/e25ac53f_trab64af0db_bab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9" b="12141"/>
            <a:stretch>
              <a:fillRect/>
            </a:stretch>
          </p:blipFill>
          <p:spPr bwMode="auto">
            <a:xfrm>
              <a:off x="4981575" y="3695700"/>
              <a:ext cx="958850" cy="113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 descr="http://data1.momsdiary.co.kr/photo_data/img_mid/05092602322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2" t="16345" r="7806" b="28487"/>
            <a:stretch>
              <a:fillRect/>
            </a:stretch>
          </p:blipFill>
          <p:spPr bwMode="auto">
            <a:xfrm>
              <a:off x="6796088" y="2205038"/>
              <a:ext cx="1179512" cy="122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" descr="http://www.hangeul.pe.kr/cgi-bin/technote69/data/board/kkkforum/file/1/e25ac53f_trab64af0db_bab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9" b="12141"/>
            <a:stretch>
              <a:fillRect/>
            </a:stretch>
          </p:blipFill>
          <p:spPr bwMode="auto">
            <a:xfrm>
              <a:off x="2627313" y="5157788"/>
              <a:ext cx="1008062" cy="118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196752"/>
            <a:ext cx="1728192" cy="1555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3068960"/>
            <a:ext cx="1728192" cy="1555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314" y="2996952"/>
            <a:ext cx="1422366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052736"/>
            <a:ext cx="1422366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869160"/>
            <a:ext cx="1422366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766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학습이란</a:t>
            </a:r>
            <a:r>
              <a:rPr lang="en-US" altLang="ko-KR" sz="2800" dirty="0">
                <a:solidFill>
                  <a:srgbClr val="0070C0"/>
                </a:solidFill>
              </a:rPr>
              <a:t>?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고전적 조건형성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endParaRPr lang="en-US" altLang="ko-KR" sz="2800" dirty="0" smtClean="0">
              <a:solidFill>
                <a:srgbClr val="0070C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Pavlov</a:t>
            </a:r>
            <a:r>
              <a:rPr lang="ko-KR" altLang="en-US" sz="2400" dirty="0">
                <a:solidFill>
                  <a:srgbClr val="000000"/>
                </a:solidFill>
              </a:rPr>
              <a:t>의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smtClean="0">
                <a:solidFill>
                  <a:srgbClr val="000000"/>
                </a:solidFill>
              </a:rPr>
              <a:t>고전적 조건반응의 형성요소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3)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조건형성과 </a:t>
            </a:r>
            <a:r>
              <a:rPr lang="ko-KR" altLang="en-US" sz="2400" dirty="0" smtClean="0">
                <a:solidFill>
                  <a:srgbClr val="000000"/>
                </a:solidFill>
              </a:rPr>
              <a:t>관련개념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4)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공포의 학습과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광고와 미디어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조작적 조건형성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스키너</a:t>
            </a:r>
            <a:r>
              <a:rPr lang="ko-KR" altLang="en-US" sz="2400" dirty="0" smtClean="0">
                <a:solidFill>
                  <a:srgbClr val="000000"/>
                </a:solidFill>
              </a:rPr>
              <a:t> 상자  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정적강화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</a:t>
            </a:r>
            <a:r>
              <a:rPr lang="ko-KR" altLang="en-US" sz="2400" dirty="0" smtClean="0">
                <a:solidFill>
                  <a:srgbClr val="000000"/>
                </a:solidFill>
              </a:rPr>
              <a:t> 부적강화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</a:rPr>
              <a:t>처벌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</a:rPr>
              <a:t>   3) </a:t>
            </a:r>
            <a:r>
              <a:rPr lang="ko-KR" altLang="en-US" sz="2400" dirty="0">
                <a:solidFill>
                  <a:srgbClr val="000000"/>
                </a:solidFill>
              </a:rPr>
              <a:t>조작적 </a:t>
            </a:r>
            <a:r>
              <a:rPr lang="ko-KR" altLang="en-US" sz="2400" dirty="0" smtClean="0">
                <a:solidFill>
                  <a:srgbClr val="000000"/>
                </a:solidFill>
              </a:rPr>
              <a:t>조건형성과 관련개념 </a:t>
            </a:r>
            <a:r>
              <a:rPr lang="en-US" altLang="ko-KR" sz="2400" dirty="0" smtClean="0">
                <a:solidFill>
                  <a:srgbClr val="000000"/>
                </a:solidFill>
              </a:rPr>
              <a:t>	4) </a:t>
            </a:r>
            <a:r>
              <a:rPr lang="ko-KR" altLang="en-US" sz="2400" dirty="0">
                <a:solidFill>
                  <a:srgbClr val="000000"/>
                </a:solidFill>
              </a:rPr>
              <a:t>강화계획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아동행동의 강화와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6) </a:t>
            </a:r>
            <a:r>
              <a:rPr lang="ko-KR" altLang="en-US" sz="2400" dirty="0">
                <a:solidFill>
                  <a:srgbClr val="0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동물행동 조형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4. </a:t>
            </a:r>
            <a:r>
              <a:rPr lang="ko-KR" altLang="en-US" sz="2800" dirty="0">
                <a:solidFill>
                  <a:srgbClr val="0070C0"/>
                </a:solidFill>
              </a:rPr>
              <a:t>관찰학습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>
                <a:solidFill>
                  <a:srgbClr val="000000"/>
                </a:solidFill>
              </a:rPr>
              <a:t>반두라의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         2)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관찰학습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</a:rPr>
              <a:t>미디어 </a:t>
            </a:r>
            <a:r>
              <a:rPr lang="ko-KR" altLang="en-US" sz="2400" dirty="0">
                <a:solidFill>
                  <a:srgbClr val="000000"/>
                </a:solidFill>
              </a:rPr>
              <a:t>공격성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학습이론의 평가</a:t>
            </a:r>
          </a:p>
        </p:txBody>
      </p:sp>
    </p:spTree>
    <p:extLst>
      <p:ext uri="{BB962C8B-B14F-4D97-AF65-F5344CB8AC3E}">
        <p14:creationId xmlns:p14="http://schemas.microsoft.com/office/powerpoint/2010/main" val="191000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학습이란</a:t>
            </a:r>
            <a:r>
              <a:rPr lang="en-US" altLang="ko-KR" sz="2800" dirty="0">
                <a:solidFill>
                  <a:srgbClr val="0070C0"/>
                </a:solidFill>
              </a:rPr>
              <a:t>?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고전적 조건형성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endParaRPr lang="en-US" altLang="ko-KR" sz="2800" dirty="0" smtClean="0">
              <a:solidFill>
                <a:srgbClr val="0070C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Pavlov</a:t>
            </a:r>
            <a:r>
              <a:rPr lang="ko-KR" altLang="en-US" sz="2400" dirty="0">
                <a:solidFill>
                  <a:srgbClr val="000000"/>
                </a:solidFill>
              </a:rPr>
              <a:t>의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smtClean="0">
                <a:solidFill>
                  <a:srgbClr val="000000"/>
                </a:solidFill>
              </a:rPr>
              <a:t>고전적 조건반응의 형성요소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3)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조건형성과 </a:t>
            </a:r>
            <a:r>
              <a:rPr lang="ko-KR" altLang="en-US" sz="2400" dirty="0" smtClean="0">
                <a:solidFill>
                  <a:srgbClr val="000000"/>
                </a:solidFill>
              </a:rPr>
              <a:t>관련개념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4)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공포의 학습과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광고와 미디어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FF0000"/>
                </a:solidFill>
              </a:rPr>
              <a:t>3. </a:t>
            </a:r>
            <a:r>
              <a:rPr lang="ko-KR" altLang="en-US" sz="2800" dirty="0">
                <a:solidFill>
                  <a:srgbClr val="FF0000"/>
                </a:solidFill>
              </a:rPr>
              <a:t>조작적 조건형성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1)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스키너</a:t>
            </a:r>
            <a:r>
              <a:rPr lang="ko-KR" altLang="en-US" sz="2400" dirty="0" smtClean="0">
                <a:solidFill>
                  <a:srgbClr val="FF0000"/>
                </a:solidFill>
              </a:rPr>
              <a:t> 상자  </a:t>
            </a:r>
            <a:r>
              <a:rPr lang="en-US" altLang="ko-KR" sz="2400" dirty="0" smtClean="0">
                <a:solidFill>
                  <a:srgbClr val="FF0000"/>
                </a:solidFill>
              </a:rPr>
              <a:t>		2)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정적강화</a:t>
            </a:r>
            <a:r>
              <a:rPr lang="en-US" altLang="ko-KR" sz="2400" dirty="0" smtClean="0">
                <a:solidFill>
                  <a:srgbClr val="FF0000"/>
                </a:solidFill>
              </a:rPr>
              <a:t>,</a:t>
            </a:r>
            <a:r>
              <a:rPr lang="ko-KR" altLang="en-US" sz="2400" dirty="0" smtClean="0">
                <a:solidFill>
                  <a:srgbClr val="FF0000"/>
                </a:solidFill>
              </a:rPr>
              <a:t> 부적강화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</a:rPr>
              <a:t>처벌</a:t>
            </a:r>
            <a:endParaRPr lang="ko-KR" altLang="en-US" sz="2400" dirty="0">
              <a:solidFill>
                <a:srgbClr val="FF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   3) </a:t>
            </a:r>
            <a:r>
              <a:rPr lang="ko-KR" altLang="en-US" sz="2400" dirty="0">
                <a:solidFill>
                  <a:srgbClr val="FF0000"/>
                </a:solidFill>
              </a:rPr>
              <a:t>조작적 </a:t>
            </a:r>
            <a:r>
              <a:rPr lang="ko-KR" altLang="en-US" sz="2400" dirty="0" smtClean="0">
                <a:solidFill>
                  <a:srgbClr val="FF0000"/>
                </a:solidFill>
              </a:rPr>
              <a:t>조건형성과 관련개념 </a:t>
            </a:r>
            <a:r>
              <a:rPr lang="en-US" altLang="ko-KR" sz="2400" dirty="0" smtClean="0">
                <a:solidFill>
                  <a:srgbClr val="FF0000"/>
                </a:solidFill>
              </a:rPr>
              <a:t>	4) </a:t>
            </a:r>
            <a:r>
              <a:rPr lang="ko-KR" altLang="en-US" sz="2400" dirty="0">
                <a:solidFill>
                  <a:srgbClr val="FF0000"/>
                </a:solidFill>
              </a:rPr>
              <a:t>강화계획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5) </a:t>
            </a:r>
            <a:r>
              <a:rPr lang="ko-KR" altLang="en-US" sz="2400" dirty="0">
                <a:solidFill>
                  <a:srgbClr val="FF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FF0000"/>
                </a:solidFill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</a:rPr>
              <a:t>아동행동의 강화와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6) </a:t>
            </a:r>
            <a:r>
              <a:rPr lang="ko-KR" altLang="en-US" sz="2400" dirty="0">
                <a:solidFill>
                  <a:srgbClr val="FF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FF0000"/>
                </a:solidFill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</a:rPr>
              <a:t>동물행동 조형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4. </a:t>
            </a:r>
            <a:r>
              <a:rPr lang="ko-KR" altLang="en-US" sz="2800" dirty="0">
                <a:solidFill>
                  <a:srgbClr val="0070C0"/>
                </a:solidFill>
              </a:rPr>
              <a:t>관찰학습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>
                <a:solidFill>
                  <a:srgbClr val="000000"/>
                </a:solidFill>
              </a:rPr>
              <a:t>반두라의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         2)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관찰학습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</a:rPr>
              <a:t>미디어 </a:t>
            </a:r>
            <a:r>
              <a:rPr lang="ko-KR" altLang="en-US" sz="2400" dirty="0">
                <a:solidFill>
                  <a:srgbClr val="000000"/>
                </a:solidFill>
              </a:rPr>
              <a:t>공격성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학습이론의 평가</a:t>
            </a:r>
          </a:p>
        </p:txBody>
      </p:sp>
    </p:spTree>
    <p:extLst>
      <p:ext uri="{BB962C8B-B14F-4D97-AF65-F5344CB8AC3E}">
        <p14:creationId xmlns:p14="http://schemas.microsoft.com/office/powerpoint/2010/main" val="135755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3. </a:t>
            </a:r>
            <a:r>
              <a:rPr lang="ko-KR" altLang="en-US" b="1" dirty="0" smtClean="0">
                <a:solidFill>
                  <a:srgbClr val="002060"/>
                </a:solidFill>
              </a:rPr>
              <a:t>조작적 조건형성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712968" cy="576064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조건형성은 새로운 행동을 학습하는데 이용될 수도 있다</a:t>
            </a:r>
            <a:r>
              <a:rPr lang="en-US" altLang="ko-KR" sz="3000" dirty="0" smtClean="0"/>
              <a:t>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>
                <a:solidFill>
                  <a:srgbClr val="C00000"/>
                </a:solidFill>
              </a:rPr>
              <a:t>조작적 조건형성</a:t>
            </a:r>
            <a:r>
              <a:rPr lang="en-US" altLang="ko-KR" sz="3000" dirty="0" smtClean="0"/>
              <a:t>: </a:t>
            </a:r>
            <a:r>
              <a:rPr lang="ko-KR" altLang="en-US" sz="3000" dirty="0" smtClean="0"/>
              <a:t>행동이 </a:t>
            </a:r>
            <a:r>
              <a:rPr lang="ko-KR" altLang="en-US" sz="3000" dirty="0" smtClean="0"/>
              <a:t>         가 </a:t>
            </a:r>
            <a:r>
              <a:rPr lang="ko-KR" altLang="en-US" sz="3000" dirty="0" smtClean="0"/>
              <a:t>뒤따르면 강력해지고 </a:t>
            </a:r>
            <a:r>
              <a:rPr lang="ko-KR" altLang="en-US" sz="3000" dirty="0" smtClean="0">
                <a:solidFill>
                  <a:srgbClr val="C00000"/>
                </a:solidFill>
              </a:rPr>
              <a:t>처벌</a:t>
            </a:r>
            <a:r>
              <a:rPr lang="ko-KR" altLang="en-US" sz="3000" dirty="0" smtClean="0"/>
              <a:t>이 뒤따를 때 약화되는 유형의 학습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고전적 조건형성이 불수의적 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자동</a:t>
            </a:r>
            <a:r>
              <a:rPr lang="en-US" altLang="ko-KR" sz="3000" dirty="0" smtClean="0"/>
              <a:t>) </a:t>
            </a:r>
            <a:r>
              <a:rPr lang="ko-KR" altLang="en-US" sz="3000" dirty="0" smtClean="0"/>
              <a:t>반응에 근거하여 </a:t>
            </a:r>
            <a:r>
              <a:rPr lang="en-US" altLang="ko-KR" sz="3000" dirty="0" smtClean="0"/>
              <a:t>‘</a:t>
            </a:r>
            <a:r>
              <a:rPr lang="ko-KR" altLang="en-US" sz="3000" dirty="0" smtClean="0"/>
              <a:t>유기체가 제어할 수 없는 사건들간의 연합을 학습하는 것</a:t>
            </a:r>
            <a:r>
              <a:rPr lang="en-US" altLang="ko-KR" sz="3000" dirty="0" smtClean="0"/>
              <a:t>’</a:t>
            </a:r>
            <a:r>
              <a:rPr lang="ko-KR" altLang="en-US" sz="3000" dirty="0" smtClean="0"/>
              <a:t>을 말한다면 조작적 조건형성은 </a:t>
            </a:r>
            <a:r>
              <a:rPr lang="en-US" altLang="ko-KR" sz="3000" dirty="0" smtClean="0"/>
              <a:t>‘</a:t>
            </a:r>
            <a:r>
              <a:rPr lang="ko-KR" altLang="en-US" sz="3000" dirty="0" smtClean="0"/>
              <a:t>우리의 행동의 결과에 의해 야기되는 사건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강화냐 처벌이냐</a:t>
            </a:r>
            <a:r>
              <a:rPr lang="en-US" altLang="ko-KR" sz="3000" dirty="0" smtClean="0"/>
              <a:t>) </a:t>
            </a:r>
            <a:r>
              <a:rPr lang="ko-KR" altLang="en-US" sz="3000" dirty="0" smtClean="0"/>
              <a:t>간의 </a:t>
            </a:r>
            <a:r>
              <a:rPr lang="ko-KR" altLang="en-US" sz="3000" dirty="0"/>
              <a:t>연</a:t>
            </a:r>
            <a:r>
              <a:rPr lang="ko-KR" altLang="en-US" sz="3000" dirty="0" smtClean="0"/>
              <a:t>합을 학습하는 것</a:t>
            </a:r>
            <a:r>
              <a:rPr lang="en-US" altLang="ko-KR" sz="3000" dirty="0" smtClean="0"/>
              <a:t>’</a:t>
            </a:r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5004048" y="2060848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5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3. </a:t>
            </a:r>
            <a:r>
              <a:rPr lang="ko-KR" altLang="en-US" b="1" dirty="0" smtClean="0">
                <a:solidFill>
                  <a:srgbClr val="002060"/>
                </a:solidFill>
              </a:rPr>
              <a:t>조작적 조건형성</a:t>
            </a: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52736"/>
            <a:ext cx="3384376" cy="518457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908720"/>
            <a:ext cx="5184576" cy="59492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en-US" altLang="ko-KR" sz="2800" dirty="0"/>
              <a:t>B. F. Skinner (1904-1990)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근대 </a:t>
            </a:r>
            <a:r>
              <a:rPr lang="ko-KR" altLang="en-US" dirty="0"/>
              <a:t>행동주의의 가장 영향력 있는 인물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조작적 </a:t>
            </a:r>
            <a:r>
              <a:rPr lang="ko-KR" altLang="en-US" dirty="0"/>
              <a:t>조건형성을 체계화 하고 인간 행동통제의 기제를 밝히고자 함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/>
              <a:t>조작적 조건형성의 원리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/>
              <a:t>정적 강화</a:t>
            </a:r>
            <a:r>
              <a:rPr lang="en-US" altLang="ko-KR" dirty="0"/>
              <a:t>(positive reinforcement)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/>
              <a:t>부적 강화</a:t>
            </a:r>
            <a:r>
              <a:rPr lang="en-US" altLang="ko-KR" dirty="0"/>
              <a:t>(negative reinforcement)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처벌</a:t>
            </a:r>
            <a:r>
              <a:rPr lang="en-US" altLang="ko-KR" dirty="0"/>
              <a:t>(punishment</a:t>
            </a:r>
            <a:r>
              <a:rPr lang="en-US" altLang="ko-KR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강화 계획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55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 descr="skinner_bo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2" r="6934" b="12296"/>
          <a:stretch>
            <a:fillRect/>
          </a:stretch>
        </p:blipFill>
        <p:spPr bwMode="auto">
          <a:xfrm>
            <a:off x="411138" y="836712"/>
            <a:ext cx="8265318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424936" cy="864096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3-1. </a:t>
            </a:r>
            <a:r>
              <a:rPr lang="ko-KR" altLang="en-US" dirty="0">
                <a:solidFill>
                  <a:srgbClr val="002060"/>
                </a:solidFill>
              </a:rPr>
              <a:t>조작적 </a:t>
            </a:r>
            <a:r>
              <a:rPr lang="ko-KR" altLang="en-US" dirty="0" smtClean="0">
                <a:solidFill>
                  <a:srgbClr val="002060"/>
                </a:solidFill>
              </a:rPr>
              <a:t>조건형성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ko-KR" altLang="en-US" dirty="0" err="1" smtClean="0">
                <a:solidFill>
                  <a:srgbClr val="002060"/>
                </a:solidFill>
              </a:rPr>
              <a:t>스키너</a:t>
            </a:r>
            <a:r>
              <a:rPr lang="ko-KR" altLang="en-US" dirty="0" smtClean="0">
                <a:solidFill>
                  <a:srgbClr val="002060"/>
                </a:solidFill>
              </a:rPr>
              <a:t> 상자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76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91680" y="2132856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Skinner Box </a:t>
            </a:r>
            <a:r>
              <a:rPr lang="ko-KR" altLang="en-US" sz="3600" dirty="0" smtClean="0"/>
              <a:t>동영상 </a:t>
            </a:r>
            <a:r>
              <a:rPr lang="ko-KR" altLang="en-US" sz="3600" dirty="0" smtClean="0"/>
              <a:t>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07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80920" cy="864096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3-2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 dirty="0">
                <a:solidFill>
                  <a:srgbClr val="002060"/>
                </a:solidFill>
              </a:rPr>
              <a:t>조작적 </a:t>
            </a:r>
            <a:r>
              <a:rPr lang="ko-KR" altLang="en-US" dirty="0" smtClean="0">
                <a:solidFill>
                  <a:srgbClr val="002060"/>
                </a:solidFill>
              </a:rPr>
              <a:t>조건형성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ko-KR" altLang="en-US" dirty="0" err="1" smtClean="0">
                <a:solidFill>
                  <a:srgbClr val="002060"/>
                </a:solidFill>
              </a:rPr>
              <a:t>정적강화</a:t>
            </a:r>
            <a:endParaRPr lang="ko-KR" altLang="en-US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5256584" cy="5256584"/>
          </a:xfrm>
        </p:spPr>
        <p:txBody>
          <a:bodyPr>
            <a:noAutofit/>
          </a:bodyPr>
          <a:lstStyle/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특정 </a:t>
            </a:r>
            <a:r>
              <a:rPr lang="ko-KR" altLang="en-US" sz="3200" dirty="0"/>
              <a:t>행동 뒤에 즉각적으로 주어지는 자극</a:t>
            </a:r>
            <a:r>
              <a:rPr lang="en-US" altLang="ko-KR" sz="3200" dirty="0"/>
              <a:t>(</a:t>
            </a:r>
            <a:r>
              <a:rPr lang="ko-KR" altLang="en-US" sz="3200" dirty="0"/>
              <a:t>좋아하는 것</a:t>
            </a:r>
            <a:r>
              <a:rPr lang="en-US" altLang="ko-KR" sz="3200" dirty="0"/>
              <a:t>)</a:t>
            </a:r>
            <a:r>
              <a:rPr lang="ko-KR" altLang="en-US" sz="3200" dirty="0"/>
              <a:t>의 제시에 의해 </a:t>
            </a:r>
            <a:r>
              <a:rPr lang="ko-KR" altLang="en-US" sz="3200" dirty="0">
                <a:solidFill>
                  <a:srgbClr val="C00000"/>
                </a:solidFill>
              </a:rPr>
              <a:t>이후의 </a:t>
            </a:r>
            <a:r>
              <a:rPr lang="ko-KR" altLang="en-US" sz="3200" dirty="0" smtClean="0">
                <a:solidFill>
                  <a:srgbClr val="C00000"/>
                </a:solidFill>
              </a:rPr>
              <a:t>그 특정행동의 </a:t>
            </a:r>
            <a:r>
              <a:rPr lang="ko-KR" altLang="en-US" sz="3200" dirty="0">
                <a:solidFill>
                  <a:srgbClr val="C00000"/>
                </a:solidFill>
              </a:rPr>
              <a:t>빈도가 </a:t>
            </a:r>
            <a:r>
              <a:rPr lang="ko-KR" altLang="en-US" sz="3200" dirty="0" smtClean="0">
                <a:solidFill>
                  <a:srgbClr val="C00000"/>
                </a:solidFill>
              </a:rPr>
              <a:t>         되는 </a:t>
            </a:r>
            <a:r>
              <a:rPr lang="ko-KR" altLang="en-US" sz="3200" dirty="0" smtClean="0">
                <a:solidFill>
                  <a:srgbClr val="C00000"/>
                </a:solidFill>
              </a:rPr>
              <a:t>과정</a:t>
            </a:r>
            <a:endParaRPr lang="en-US" altLang="ko-KR" sz="3200" dirty="0">
              <a:solidFill>
                <a:srgbClr val="C00000"/>
              </a:solidFill>
            </a:endParaRP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3200" dirty="0" smtClean="0"/>
              <a:t>‘</a:t>
            </a:r>
            <a:r>
              <a:rPr lang="ko-KR" altLang="en-US" sz="3200" dirty="0" smtClean="0"/>
              <a:t>칭찬은 고래도 춤추게 한다</a:t>
            </a:r>
            <a:r>
              <a:rPr lang="en-US" altLang="ko-KR" sz="3200" dirty="0" smtClean="0"/>
              <a:t>’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시험을 잘 볼 때마다 용돈을 주었더니 이후에 시험을 계속 잘 보더라</a:t>
            </a:r>
            <a:r>
              <a:rPr lang="en-US" altLang="ko-KR" sz="3200" dirty="0" smtClean="0"/>
              <a:t>..</a:t>
            </a:r>
            <a:endParaRPr lang="ko-KR" altLang="en-US" dirty="0"/>
          </a:p>
        </p:txBody>
      </p:sp>
      <p:pic>
        <p:nvPicPr>
          <p:cNvPr id="252933" name="Picture 5" descr="칭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828237"/>
            <a:ext cx="2687191" cy="271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52736"/>
            <a:ext cx="2687191" cy="26871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19672" y="3273353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0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30622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3-2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 dirty="0">
                <a:solidFill>
                  <a:srgbClr val="002060"/>
                </a:solidFill>
              </a:rPr>
              <a:t>조작적 조건형성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부적강화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468560" y="836712"/>
            <a:ext cx="5400600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5825" lvl="1" indent="-342900">
              <a:lnSpc>
                <a:spcPct val="110000"/>
              </a:lnSpc>
            </a:pPr>
            <a:r>
              <a:rPr lang="ko-KR" altLang="en-US" sz="2800" dirty="0" smtClean="0"/>
              <a:t>특정 행동 뒤에 즉각적으로 어떤 자극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싫어하는 것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이 없어짐으로 </a:t>
            </a:r>
            <a:r>
              <a:rPr lang="ko-KR" altLang="en-US" sz="2800" dirty="0" smtClean="0">
                <a:solidFill>
                  <a:srgbClr val="C00000"/>
                </a:solidFill>
              </a:rPr>
              <a:t>이후의 그 특정 행동의 빈도가 </a:t>
            </a:r>
            <a:r>
              <a:rPr lang="ko-KR" altLang="en-US" sz="2800" dirty="0" smtClean="0">
                <a:solidFill>
                  <a:srgbClr val="C00000"/>
                </a:solidFill>
              </a:rPr>
              <a:t>            하게 </a:t>
            </a:r>
            <a:r>
              <a:rPr lang="ko-KR" altLang="en-US" sz="2800" dirty="0" smtClean="0">
                <a:solidFill>
                  <a:srgbClr val="C00000"/>
                </a:solidFill>
              </a:rPr>
              <a:t>되는 과정</a:t>
            </a:r>
            <a:r>
              <a:rPr lang="en-US" altLang="ko-KR" sz="2800" dirty="0" smtClean="0"/>
              <a:t>.</a:t>
            </a:r>
          </a:p>
          <a:p>
            <a:pPr marL="885825" lvl="1" indent="-342900">
              <a:lnSpc>
                <a:spcPct val="110000"/>
              </a:lnSpc>
            </a:pPr>
            <a:r>
              <a:rPr lang="ko-KR" altLang="en-US" sz="2800" dirty="0" smtClean="0"/>
              <a:t>숙제를 하지 않을 때마다 엄마의 잔소리가 심하면 잔소리를 듣지 않기 위해 숙제를 잘하게 됨</a:t>
            </a:r>
            <a:r>
              <a:rPr lang="en-US" altLang="ko-KR" sz="2800" dirty="0" smtClean="0"/>
              <a:t>.</a:t>
            </a:r>
          </a:p>
          <a:p>
            <a:pPr marL="885825" lvl="1" indent="-342900">
              <a:lnSpc>
                <a:spcPct val="110000"/>
              </a:lnSpc>
            </a:pPr>
            <a:r>
              <a:rPr lang="ko-KR" altLang="en-US" sz="2800" dirty="0" smtClean="0"/>
              <a:t>보통 </a:t>
            </a:r>
            <a:r>
              <a:rPr lang="ko-KR" altLang="en-US" sz="2800" dirty="0" smtClean="0">
                <a:solidFill>
                  <a:srgbClr val="C00000"/>
                </a:solidFill>
              </a:rPr>
              <a:t>도피</a:t>
            </a:r>
            <a:r>
              <a:rPr lang="en-US" altLang="ko-KR" sz="2800" dirty="0" smtClean="0">
                <a:solidFill>
                  <a:srgbClr val="C00000"/>
                </a:solidFill>
              </a:rPr>
              <a:t>(escape)</a:t>
            </a:r>
            <a:r>
              <a:rPr lang="ko-KR" altLang="en-US" sz="2800" dirty="0" smtClean="0"/>
              <a:t>학습을 통해 학습하며 </a:t>
            </a:r>
            <a:r>
              <a:rPr lang="ko-KR" altLang="en-US" sz="2800" dirty="0" smtClean="0">
                <a:solidFill>
                  <a:srgbClr val="C00000"/>
                </a:solidFill>
              </a:rPr>
              <a:t>회피</a:t>
            </a:r>
            <a:r>
              <a:rPr lang="en-US" altLang="ko-KR" sz="2800" dirty="0" smtClean="0">
                <a:solidFill>
                  <a:srgbClr val="C00000"/>
                </a:solidFill>
              </a:rPr>
              <a:t>(avoidance)</a:t>
            </a:r>
            <a:r>
              <a:rPr lang="ko-KR" altLang="en-US" sz="2800" dirty="0" smtClean="0"/>
              <a:t>학습으로 이어지기도 함</a:t>
            </a:r>
            <a:endParaRPr lang="en-US" altLang="ko-KR" sz="2800" dirty="0" smtClean="0"/>
          </a:p>
          <a:p>
            <a:pPr marL="542925" lvl="1" indent="0">
              <a:lnSpc>
                <a:spcPct val="110000"/>
              </a:lnSpc>
              <a:buFont typeface="Wingdings 2"/>
              <a:buNone/>
            </a:pPr>
            <a:endParaRPr lang="en-US" altLang="ko-KR" sz="2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27" y="900185"/>
            <a:ext cx="4083199" cy="555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43808" y="2276872"/>
            <a:ext cx="1008112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1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30622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3-2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 dirty="0">
                <a:solidFill>
                  <a:srgbClr val="002060"/>
                </a:solidFill>
              </a:rPr>
              <a:t>조작적 조건형성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부적강화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540568" y="980728"/>
            <a:ext cx="6192688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0145" lvl="2" indent="-342900">
              <a:lnSpc>
                <a:spcPct val="110000"/>
              </a:lnSpc>
            </a:pPr>
            <a:r>
              <a:rPr lang="ko-KR" altLang="en-US" sz="2500" dirty="0">
                <a:solidFill>
                  <a:srgbClr val="C00000"/>
                </a:solidFill>
              </a:rPr>
              <a:t>도피학습</a:t>
            </a:r>
            <a:r>
              <a:rPr lang="en-US" altLang="ko-KR" sz="2500" dirty="0"/>
              <a:t>: </a:t>
            </a:r>
            <a:r>
              <a:rPr lang="ko-KR" altLang="en-US" sz="2500" dirty="0"/>
              <a:t>어떤 행동을 함으로써 이미 존재하고 있는 특정 </a:t>
            </a:r>
            <a:r>
              <a:rPr lang="ko-KR" altLang="en-US" sz="2500" dirty="0" err="1"/>
              <a:t>혐오자극이</a:t>
            </a:r>
            <a:r>
              <a:rPr lang="ko-KR" altLang="en-US" sz="2500" dirty="0"/>
              <a:t> </a:t>
            </a:r>
            <a:r>
              <a:rPr lang="ko-KR" altLang="en-US" sz="2500" dirty="0" smtClean="0"/>
              <a:t>        된다는 </a:t>
            </a:r>
            <a:r>
              <a:rPr lang="ko-KR" altLang="en-US" sz="2500" dirty="0"/>
              <a:t>것을 학습하여 이후 그 행동이 발생할 빈도가 높아지는 과정 </a:t>
            </a:r>
            <a:r>
              <a:rPr lang="en-US" altLang="ko-KR" sz="2500" dirty="0"/>
              <a:t>(</a:t>
            </a:r>
            <a:r>
              <a:rPr lang="ko-KR" altLang="en-US" sz="2500" dirty="0"/>
              <a:t>술을 마신 직후 </a:t>
            </a:r>
            <a:r>
              <a:rPr lang="ko-KR" altLang="en-US" sz="2500" dirty="0" err="1"/>
              <a:t>숙취제거제를</a:t>
            </a:r>
            <a:r>
              <a:rPr lang="ko-KR" altLang="en-US" sz="2500" dirty="0"/>
              <a:t> 마시면 다음 날 숙취가 덜하다</a:t>
            </a:r>
            <a:r>
              <a:rPr lang="en-US" altLang="ko-KR" sz="2500" dirty="0"/>
              <a:t>)</a:t>
            </a:r>
          </a:p>
          <a:p>
            <a:pPr marL="1160145" lvl="2" indent="-342900">
              <a:lnSpc>
                <a:spcPct val="110000"/>
              </a:lnSpc>
            </a:pPr>
            <a:r>
              <a:rPr lang="ko-KR" altLang="en-US" sz="2500" dirty="0">
                <a:solidFill>
                  <a:srgbClr val="C00000"/>
                </a:solidFill>
              </a:rPr>
              <a:t>회피학습</a:t>
            </a:r>
            <a:r>
              <a:rPr lang="en-US" altLang="ko-KR" sz="2500" dirty="0"/>
              <a:t>: </a:t>
            </a:r>
            <a:r>
              <a:rPr lang="ko-KR" altLang="en-US" sz="2500" dirty="0"/>
              <a:t>어떤 행동을 함으로써 특정 혐오자극의 발생하는 것을 막는다는 것을 학습함으로써 이후 그 행동이 발생할 빈도가 높아지는 과정 </a:t>
            </a:r>
            <a:r>
              <a:rPr lang="en-US" altLang="ko-KR" sz="2500" dirty="0"/>
              <a:t>(</a:t>
            </a:r>
            <a:r>
              <a:rPr lang="ko-KR" altLang="en-US" sz="2500" dirty="0"/>
              <a:t>술을 마시기 직전 </a:t>
            </a:r>
            <a:r>
              <a:rPr lang="ko-KR" altLang="en-US" sz="2500" dirty="0" err="1"/>
              <a:t>숙취제거제를</a:t>
            </a:r>
            <a:r>
              <a:rPr lang="ko-KR" altLang="en-US" sz="2500" dirty="0"/>
              <a:t> 마시면 다음 말 숙취가 덜하다</a:t>
            </a:r>
            <a:r>
              <a:rPr lang="en-US" altLang="ko-KR" sz="2500" dirty="0"/>
              <a:t>)</a:t>
            </a:r>
          </a:p>
          <a:p>
            <a:pPr marL="542925" lvl="1" indent="0">
              <a:lnSpc>
                <a:spcPct val="110000"/>
              </a:lnSpc>
              <a:buNone/>
            </a:pPr>
            <a:endParaRPr lang="en-US" altLang="ko-KR" sz="2500" dirty="0"/>
          </a:p>
          <a:p>
            <a:pPr marL="885825" lvl="1" indent="-342900">
              <a:lnSpc>
                <a:spcPct val="110000"/>
              </a:lnSpc>
            </a:pPr>
            <a:endParaRPr lang="en-US" altLang="ko-KR" sz="2500" dirty="0"/>
          </a:p>
          <a:p>
            <a:pPr marL="885825" lvl="1" indent="-342900">
              <a:lnSpc>
                <a:spcPct val="110000"/>
              </a:lnSpc>
            </a:pPr>
            <a:endParaRPr lang="en-US" altLang="ko-KR" sz="2500" dirty="0"/>
          </a:p>
          <a:p>
            <a:pPr marL="885825" lvl="1" indent="-342900">
              <a:lnSpc>
                <a:spcPct val="110000"/>
              </a:lnSpc>
            </a:pPr>
            <a:endParaRPr lang="en-US" altLang="ko-KR" sz="2500" dirty="0" smtClean="0"/>
          </a:p>
          <a:p>
            <a:pPr marL="542925" lvl="1" indent="0">
              <a:lnSpc>
                <a:spcPct val="110000"/>
              </a:lnSpc>
              <a:buFont typeface="Wingdings 2"/>
              <a:buNone/>
            </a:pPr>
            <a:endParaRPr lang="en-US" altLang="ko-KR"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0" y="1129841"/>
            <a:ext cx="2864044" cy="250603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91" y="3861048"/>
            <a:ext cx="3054885" cy="2592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43608" y="1885760"/>
            <a:ext cx="720080" cy="39111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7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02630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3-2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 dirty="0">
                <a:solidFill>
                  <a:srgbClr val="002060"/>
                </a:solidFill>
              </a:rPr>
              <a:t>조작적 조건형성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처</a:t>
            </a:r>
            <a:r>
              <a:rPr lang="ko-KR" altLang="en-US" dirty="0">
                <a:solidFill>
                  <a:srgbClr val="002060"/>
                </a:solidFill>
              </a:rPr>
              <a:t>벌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396552" y="980728"/>
            <a:ext cx="5976664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5825" lvl="1" indent="-3429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처벌</a:t>
            </a:r>
            <a:r>
              <a:rPr lang="en-US" altLang="ko-KR" sz="2800" dirty="0" smtClean="0">
                <a:solidFill>
                  <a:srgbClr val="C00000"/>
                </a:solidFill>
              </a:rPr>
              <a:t>(punishment): </a:t>
            </a:r>
            <a:r>
              <a:rPr lang="ko-KR" altLang="en-US" sz="2800" dirty="0" smtClean="0"/>
              <a:t>강화와 반대로 특정 행동이 발생할 가능성을 </a:t>
            </a:r>
            <a:r>
              <a:rPr lang="ko-KR" altLang="en-US" sz="2800" dirty="0" smtClean="0"/>
              <a:t>         시키는 </a:t>
            </a:r>
            <a:r>
              <a:rPr lang="ko-KR" altLang="en-US" sz="2800" dirty="0" smtClean="0"/>
              <a:t>과정</a:t>
            </a:r>
            <a:endParaRPr lang="en-US" altLang="ko-KR" sz="2800" dirty="0" smtClean="0"/>
          </a:p>
          <a:p>
            <a:pPr marL="1160145" lvl="2" indent="-342900">
              <a:lnSpc>
                <a:spcPct val="110000"/>
              </a:lnSpc>
            </a:pPr>
            <a:r>
              <a:rPr lang="ko-KR" altLang="en-US" sz="2400" dirty="0" err="1" smtClean="0">
                <a:solidFill>
                  <a:srgbClr val="C00000"/>
                </a:solidFill>
              </a:rPr>
              <a:t>정적처벌</a:t>
            </a:r>
            <a:r>
              <a:rPr lang="en-US" altLang="ko-KR" sz="2400" dirty="0" smtClean="0"/>
              <a:t>: </a:t>
            </a:r>
            <a:r>
              <a:rPr lang="ko-KR" altLang="en-US" sz="2400" dirty="0"/>
              <a:t>특정 행동 뒤에 즉각적으로 주어지는 자극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싫어하는 </a:t>
            </a:r>
            <a:r>
              <a:rPr lang="ko-KR" altLang="en-US" sz="2400" dirty="0"/>
              <a:t>것</a:t>
            </a:r>
            <a:r>
              <a:rPr lang="en-US" altLang="ko-KR" sz="2400" dirty="0"/>
              <a:t>)</a:t>
            </a:r>
            <a:r>
              <a:rPr lang="ko-KR" altLang="en-US" sz="2400" dirty="0"/>
              <a:t>의 제시에 의해 이후의 특정행동의 빈도가 </a:t>
            </a:r>
            <a:r>
              <a:rPr lang="ko-KR" altLang="en-US" sz="2400" dirty="0" smtClean="0"/>
              <a:t>감소하는 과정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떠들다 걸리면 매를 맞는다</a:t>
            </a:r>
            <a:r>
              <a:rPr lang="en-US" altLang="ko-KR" sz="2400" dirty="0" smtClean="0"/>
              <a:t>)</a:t>
            </a:r>
          </a:p>
          <a:p>
            <a:pPr marL="1160145" lvl="2" indent="-342900">
              <a:lnSpc>
                <a:spcPct val="110000"/>
              </a:lnSpc>
            </a:pPr>
            <a:r>
              <a:rPr lang="ko-KR" altLang="en-US" sz="2400" dirty="0" smtClean="0">
                <a:solidFill>
                  <a:srgbClr val="C00000"/>
                </a:solidFill>
              </a:rPr>
              <a:t>부적처벌</a:t>
            </a:r>
            <a:r>
              <a:rPr lang="en-US" altLang="ko-KR" sz="2400" dirty="0" smtClean="0"/>
              <a:t>: </a:t>
            </a:r>
            <a:r>
              <a:rPr lang="ko-KR" altLang="en-US" sz="2400" dirty="0"/>
              <a:t>특정 행동 뒤에 즉각적으로 어떤 자극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좋아하는 </a:t>
            </a:r>
            <a:r>
              <a:rPr lang="ko-KR" altLang="en-US" sz="2400" dirty="0"/>
              <a:t>것</a:t>
            </a:r>
            <a:r>
              <a:rPr lang="en-US" altLang="ko-KR" sz="2400" dirty="0"/>
              <a:t>)</a:t>
            </a:r>
            <a:r>
              <a:rPr lang="ko-KR" altLang="en-US" sz="2400" dirty="0"/>
              <a:t>이 없어짐으로 이후의 그 특정 행동의 빈도가 </a:t>
            </a:r>
            <a:r>
              <a:rPr lang="ko-KR" altLang="en-US" sz="2400" dirty="0" smtClean="0"/>
              <a:t>감소하게 </a:t>
            </a:r>
            <a:r>
              <a:rPr lang="ko-KR" altLang="en-US" sz="2400" dirty="0"/>
              <a:t>되는 과정</a:t>
            </a:r>
            <a:r>
              <a:rPr lang="en-US" altLang="ko-KR" sz="2400" dirty="0" smtClean="0"/>
              <a:t>. (</a:t>
            </a:r>
            <a:r>
              <a:rPr lang="ko-KR" altLang="en-US" sz="2400" dirty="0" smtClean="0"/>
              <a:t>친구와 싸우면 용돈을 삭감한다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885825" lvl="1" indent="-342900">
              <a:lnSpc>
                <a:spcPct val="110000"/>
              </a:lnSpc>
            </a:pPr>
            <a:endParaRPr lang="en-US" altLang="ko-KR" sz="3200" dirty="0" smtClean="0"/>
          </a:p>
          <a:p>
            <a:pPr marL="542925" lvl="1" indent="0">
              <a:lnSpc>
                <a:spcPct val="110000"/>
              </a:lnSpc>
              <a:buFont typeface="Wingdings 2"/>
              <a:buNone/>
            </a:pPr>
            <a:endParaRPr lang="en-US" altLang="ko-KR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39" y="980728"/>
            <a:ext cx="3160660" cy="2367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48" y="3429000"/>
            <a:ext cx="3168352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71600" y="1931321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64096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3-2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ko-KR" altLang="en-US" dirty="0">
                <a:solidFill>
                  <a:srgbClr val="002060"/>
                </a:solidFill>
              </a:rPr>
              <a:t>조작적 조건형성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처벌은 효과적인가</a:t>
            </a:r>
            <a:r>
              <a:rPr lang="en-US" altLang="ko-KR" dirty="0" smtClean="0">
                <a:solidFill>
                  <a:srgbClr val="002060"/>
                </a:solidFill>
              </a:rPr>
              <a:t>?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131840" y="2492896"/>
            <a:ext cx="9145016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0125" lvl="1" indent="-457200">
              <a:lnSpc>
                <a:spcPct val="110000"/>
              </a:lnSpc>
            </a:pPr>
            <a:endParaRPr lang="en-US" altLang="ko-KR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836712"/>
            <a:ext cx="8784976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단기효과 상당함</a:t>
            </a:r>
            <a:endParaRPr lang="en-US" altLang="ko-KR" sz="2800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/>
              <a:t>처벌은 </a:t>
            </a:r>
            <a:r>
              <a:rPr lang="ko-KR" altLang="en-US" sz="2800" dirty="0" smtClean="0"/>
              <a:t>행동빈도의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감소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를 </a:t>
            </a:r>
            <a:r>
              <a:rPr lang="ko-KR" altLang="en-US" sz="2800" dirty="0"/>
              <a:t>학습하는 것 </a:t>
            </a:r>
            <a:r>
              <a:rPr lang="ko-KR" altLang="en-US" sz="2800" dirty="0">
                <a:latin typeface="+mn-ea"/>
              </a:rPr>
              <a:t>→ </a:t>
            </a:r>
            <a:r>
              <a:rPr lang="ko-KR" altLang="en-US" sz="2800" dirty="0" smtClean="0"/>
              <a:t>바람직하지 </a:t>
            </a:r>
            <a:r>
              <a:rPr lang="ko-KR" altLang="en-US" sz="2800" dirty="0"/>
              <a:t>않은 행동을 억압시키지만 바람직한 행동을 이끌지는 못함 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논란이 </a:t>
            </a:r>
            <a:r>
              <a:rPr lang="ko-KR" altLang="en-US" sz="2800" dirty="0"/>
              <a:t>있지만 처벌을 많이 받은 아동일수록 공격성</a:t>
            </a:r>
            <a:r>
              <a:rPr lang="en-US" altLang="ko-KR" sz="2800" dirty="0"/>
              <a:t>, </a:t>
            </a:r>
            <a:r>
              <a:rPr lang="ko-KR" altLang="en-US" sz="2800" dirty="0"/>
              <a:t>우울증이 높고 낮은 </a:t>
            </a:r>
            <a:r>
              <a:rPr lang="ko-KR" altLang="en-US" sz="2800" dirty="0" err="1"/>
              <a:t>자존감을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보고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처벌의 효과를 높일 수 있는 방법</a:t>
            </a:r>
            <a:endParaRPr lang="en-US" altLang="ko-KR" sz="2800" dirty="0" smtClean="0"/>
          </a:p>
          <a:p>
            <a:pPr marL="617220" lvl="2" indent="-3429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가능한 일관될 것</a:t>
            </a:r>
            <a:endParaRPr lang="en-US" altLang="ko-KR" sz="2400" dirty="0" smtClean="0"/>
          </a:p>
          <a:p>
            <a:pPr marL="617220" lvl="2" indent="-3429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/>
              <a:t>반응이 일어난 후 </a:t>
            </a:r>
            <a:r>
              <a:rPr lang="ko-KR" altLang="en-US" sz="2400" dirty="0" smtClean="0"/>
              <a:t>                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주어질 필요가 있음</a:t>
            </a:r>
            <a:endParaRPr lang="en-US" altLang="ko-KR" sz="2400" dirty="0"/>
          </a:p>
          <a:p>
            <a:pPr marL="617220" lvl="2" indent="-3429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대안적 행동 제시할 것 </a:t>
            </a:r>
            <a:r>
              <a:rPr lang="ko-KR" altLang="en-US" sz="2400" dirty="0">
                <a:latin typeface="+mn-ea"/>
              </a:rPr>
              <a:t>→ </a:t>
            </a:r>
            <a:r>
              <a:rPr lang="ko-KR" altLang="en-US" sz="2400" dirty="0"/>
              <a:t>강화와 처벌은 결합될 필요가 있음 </a:t>
            </a:r>
            <a:r>
              <a:rPr lang="en-US" altLang="ko-KR" sz="2400" dirty="0"/>
              <a:t>(</a:t>
            </a:r>
            <a:r>
              <a:rPr lang="ko-KR" altLang="en-US" sz="2400" dirty="0"/>
              <a:t>속도를 위반할 때마다 </a:t>
            </a:r>
            <a:r>
              <a:rPr lang="ko-KR" altLang="en-US" sz="2400" dirty="0" smtClean="0"/>
              <a:t>벌금을 내는 것보다는 속도위반</a:t>
            </a:r>
            <a:r>
              <a:rPr lang="ko-KR" altLang="en-US" sz="2400" dirty="0" smtClean="0">
                <a:latin typeface="+mn-ea"/>
              </a:rPr>
              <a:t>→</a:t>
            </a:r>
            <a:r>
              <a:rPr lang="ko-KR" altLang="en-US" sz="2400" dirty="0" smtClean="0"/>
              <a:t>벌금</a:t>
            </a:r>
            <a:r>
              <a:rPr lang="en-US" altLang="ko-KR" sz="2400" dirty="0" smtClean="0"/>
              <a:t>+</a:t>
            </a:r>
            <a:r>
              <a:rPr lang="ko-KR" altLang="en-US" sz="2400" dirty="0"/>
              <a:t>속도준수</a:t>
            </a:r>
            <a:r>
              <a:rPr lang="ko-KR" altLang="en-US" sz="2400" dirty="0" smtClean="0">
                <a:latin typeface="+mn-ea"/>
              </a:rPr>
              <a:t>→상금을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결합하는 것이 더 효과적</a:t>
            </a:r>
            <a:r>
              <a:rPr lang="en-US" altLang="ko-KR" sz="2400" dirty="0"/>
              <a:t>)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3275856" y="4941168"/>
            <a:ext cx="115212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1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1. </a:t>
            </a:r>
            <a:r>
              <a:rPr lang="ko-KR" altLang="en-US" b="1" dirty="0" smtClean="0">
                <a:solidFill>
                  <a:srgbClr val="002060"/>
                </a:solidFill>
              </a:rPr>
              <a:t>학습이란</a:t>
            </a:r>
            <a:r>
              <a:rPr lang="en-US" altLang="ko-KR" b="1" dirty="0" smtClean="0">
                <a:solidFill>
                  <a:srgbClr val="002060"/>
                </a:solidFill>
              </a:rPr>
              <a:t>?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431" y="836712"/>
            <a:ext cx="8636124" cy="518457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학습</a:t>
            </a:r>
            <a:r>
              <a:rPr lang="en-US" altLang="ko-KR" sz="2800" dirty="0" smtClean="0"/>
              <a:t>(learning): </a:t>
            </a:r>
            <a:r>
              <a:rPr lang="en-US" altLang="ko-KR" sz="2800" dirty="0" smtClean="0"/>
              <a:t>         </a:t>
            </a:r>
            <a:r>
              <a:rPr lang="ko-KR" altLang="en-US" sz="2800" dirty="0" smtClean="0"/>
              <a:t>에 </a:t>
            </a:r>
            <a:r>
              <a:rPr lang="ko-KR" altLang="en-US" sz="2800" dirty="0" smtClean="0"/>
              <a:t>의한 유기체 행동의 비교적 영속적인 </a:t>
            </a:r>
            <a:r>
              <a:rPr lang="ko-KR" altLang="en-US" sz="2800" dirty="0" smtClean="0">
                <a:solidFill>
                  <a:srgbClr val="C00000"/>
                </a:solidFill>
              </a:rPr>
              <a:t>변화</a:t>
            </a:r>
            <a:endParaRPr lang="en-US" altLang="ko-KR" sz="2800" dirty="0" smtClean="0">
              <a:solidFill>
                <a:srgbClr val="C00000"/>
              </a:solidFill>
            </a:endParaRP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행동주의자 </a:t>
            </a:r>
            <a:r>
              <a:rPr lang="en-US" altLang="ko-KR" sz="2800" dirty="0" smtClean="0"/>
              <a:t>(behaviorists)</a:t>
            </a:r>
            <a:r>
              <a:rPr lang="ko-KR" altLang="en-US" sz="2800" dirty="0" smtClean="0"/>
              <a:t>들의 주 관심사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우리는 </a:t>
            </a:r>
            <a:r>
              <a:rPr lang="ko-KR" altLang="en-US" sz="2800" dirty="0" smtClean="0">
                <a:solidFill>
                  <a:srgbClr val="C00000"/>
                </a:solidFill>
              </a:rPr>
              <a:t>조건형성</a:t>
            </a:r>
            <a:r>
              <a:rPr lang="en-US" altLang="ko-KR" sz="2800" dirty="0" smtClean="0"/>
              <a:t>(conditioning: </a:t>
            </a:r>
            <a:r>
              <a:rPr lang="ko-KR" altLang="en-US" sz="2800" dirty="0" smtClean="0"/>
              <a:t>특정사건이 함께 연합하여 출현하는 것을 학습하는 과정</a:t>
            </a:r>
            <a:r>
              <a:rPr lang="en-US" altLang="ko-KR" sz="2800" dirty="0" smtClean="0"/>
              <a:t>), </a:t>
            </a:r>
            <a:r>
              <a:rPr lang="ko-KR" altLang="en-US" sz="2800" dirty="0" smtClean="0"/>
              <a:t>혹은 </a:t>
            </a:r>
            <a:r>
              <a:rPr lang="ko-KR" altLang="en-US" sz="2800" dirty="0" smtClean="0">
                <a:solidFill>
                  <a:srgbClr val="C00000"/>
                </a:solidFill>
              </a:rPr>
              <a:t>관찰학습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타인의 경험과 사례를 모방함으로써 학습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통해 학습한다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고전적 조건형성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조작적 조건형성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관찰학</a:t>
            </a:r>
            <a:r>
              <a:rPr lang="ko-KR" altLang="en-US" sz="2800" dirty="0"/>
              <a:t>습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064"/>
            <a:ext cx="4104456" cy="25922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131840" y="802186"/>
            <a:ext cx="792088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3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640960" cy="576064"/>
          </a:xfrm>
        </p:spPr>
        <p:txBody>
          <a:bodyPr>
            <a:normAutofit fontScale="90000"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3-3. </a:t>
            </a:r>
            <a:r>
              <a:rPr lang="ko-KR" altLang="en-US" sz="3200" dirty="0">
                <a:solidFill>
                  <a:srgbClr val="002060"/>
                </a:solidFill>
              </a:rPr>
              <a:t>조작적 </a:t>
            </a:r>
            <a:r>
              <a:rPr lang="ko-KR" altLang="en-US" sz="3200" dirty="0" smtClean="0">
                <a:solidFill>
                  <a:srgbClr val="002060"/>
                </a:solidFill>
              </a:rPr>
              <a:t>조건형성과 관련개념</a:t>
            </a:r>
            <a:endParaRPr lang="ko-KR" altLang="en-US" sz="32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7504" y="908720"/>
            <a:ext cx="8888861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조작적 조건형성 역시 고전적 조건형성과 마찬가지로 소거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일반화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변별 등이 일어남</a:t>
            </a:r>
            <a:endParaRPr lang="en-US" altLang="ko-KR" sz="28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>
                <a:solidFill>
                  <a:srgbClr val="C00000"/>
                </a:solidFill>
              </a:rPr>
              <a:t>소거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반응 시 강화를 해주지 않으면 결국 행동이 감소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공부를 잘해도 용돈을 주지 않았더니 이후 성적은 떨어짐</a:t>
            </a:r>
            <a:r>
              <a:rPr lang="en-US" altLang="ko-KR" sz="2400" dirty="0" smtClean="0"/>
              <a:t>)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>
                <a:solidFill>
                  <a:srgbClr val="C00000"/>
                </a:solidFill>
              </a:rPr>
              <a:t>일반화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강화를 받았을 때와 유사한 자극이 제시되면 유사한 </a:t>
            </a:r>
            <a:r>
              <a:rPr lang="ko-KR" altLang="en-US" sz="2400" dirty="0" err="1" smtClean="0"/>
              <a:t>반응률이</a:t>
            </a:r>
            <a:r>
              <a:rPr lang="ko-KR" altLang="en-US" sz="2400" dirty="0" smtClean="0"/>
              <a:t> 발생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아버지에게 인사를 잘하면 칭찬을 해주면 다른 어른들에게도 인사를 잘함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>
                <a:solidFill>
                  <a:srgbClr val="C00000"/>
                </a:solidFill>
              </a:rPr>
              <a:t>변별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한 자극이 있을 때 수행한 반응은 강화되고 다른 자극이 있을 때 수행한 반응은 강화되지 않으면 이 두 자극을 구분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빨간 불이 들어왔을 때에 레버를 누르면 음식물이 나오지만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파란 불이 들어왔을 때는 레버를 눌러도 음식물이 제공되지 않으면 나중에는 빨간 불이 들어왔을 때에만 레버를 누름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53486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학습이란</a:t>
            </a:r>
            <a:r>
              <a:rPr lang="en-US" altLang="ko-KR" sz="2800" dirty="0">
                <a:solidFill>
                  <a:srgbClr val="0070C0"/>
                </a:solidFill>
              </a:rPr>
              <a:t>?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고전적 조건형성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endParaRPr lang="en-US" altLang="ko-KR" sz="2800" dirty="0" smtClean="0">
              <a:solidFill>
                <a:srgbClr val="0070C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Pavlov</a:t>
            </a:r>
            <a:r>
              <a:rPr lang="ko-KR" altLang="en-US" sz="2400" dirty="0">
                <a:solidFill>
                  <a:srgbClr val="000000"/>
                </a:solidFill>
              </a:rPr>
              <a:t>의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smtClean="0">
                <a:solidFill>
                  <a:srgbClr val="000000"/>
                </a:solidFill>
              </a:rPr>
              <a:t>고전적 조건반응의 형성요소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3)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조건형성과 </a:t>
            </a:r>
            <a:r>
              <a:rPr lang="ko-KR" altLang="en-US" sz="2400" dirty="0" smtClean="0">
                <a:solidFill>
                  <a:srgbClr val="000000"/>
                </a:solidFill>
              </a:rPr>
              <a:t>관련개념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4)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공포의 학습과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광고와 미디어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조작적 조건형성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스키너</a:t>
            </a:r>
            <a:r>
              <a:rPr lang="ko-KR" altLang="en-US" sz="2400" dirty="0" smtClean="0">
                <a:solidFill>
                  <a:srgbClr val="000000"/>
                </a:solidFill>
              </a:rPr>
              <a:t> 상자  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정적강화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</a:t>
            </a:r>
            <a:r>
              <a:rPr lang="ko-KR" altLang="en-US" sz="2400" dirty="0" smtClean="0">
                <a:solidFill>
                  <a:srgbClr val="000000"/>
                </a:solidFill>
              </a:rPr>
              <a:t> 부적강화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</a:rPr>
              <a:t>처벌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</a:rPr>
              <a:t>   3) </a:t>
            </a:r>
            <a:r>
              <a:rPr lang="ko-KR" altLang="en-US" sz="2400" dirty="0">
                <a:solidFill>
                  <a:srgbClr val="000000"/>
                </a:solidFill>
              </a:rPr>
              <a:t>조작적 </a:t>
            </a:r>
            <a:r>
              <a:rPr lang="ko-KR" altLang="en-US" sz="2400" dirty="0" smtClean="0">
                <a:solidFill>
                  <a:srgbClr val="000000"/>
                </a:solidFill>
              </a:rPr>
              <a:t>조건형성과 관련개념 </a:t>
            </a:r>
            <a:r>
              <a:rPr lang="en-US" altLang="ko-KR" sz="2400" dirty="0" smtClean="0">
                <a:solidFill>
                  <a:srgbClr val="000000"/>
                </a:solidFill>
              </a:rPr>
              <a:t>	</a:t>
            </a:r>
            <a:r>
              <a:rPr lang="en-US" altLang="ko-KR" sz="2400" dirty="0" smtClean="0">
                <a:solidFill>
                  <a:srgbClr val="C00000"/>
                </a:solidFill>
              </a:rPr>
              <a:t>4) </a:t>
            </a:r>
            <a:r>
              <a:rPr lang="ko-KR" altLang="en-US" sz="2400" dirty="0">
                <a:solidFill>
                  <a:srgbClr val="C00000"/>
                </a:solidFill>
              </a:rPr>
              <a:t>강화계획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 5) </a:t>
            </a:r>
            <a:r>
              <a:rPr lang="ko-KR" altLang="en-US" sz="2400" dirty="0">
                <a:solidFill>
                  <a:srgbClr val="C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아동행동의 강화와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 6) </a:t>
            </a:r>
            <a:r>
              <a:rPr lang="ko-KR" altLang="en-US" sz="2400" dirty="0">
                <a:solidFill>
                  <a:srgbClr val="C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동물행동 조형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4. </a:t>
            </a:r>
            <a:r>
              <a:rPr lang="ko-KR" altLang="en-US" sz="2800" dirty="0">
                <a:solidFill>
                  <a:srgbClr val="0070C0"/>
                </a:solidFill>
              </a:rPr>
              <a:t>관찰학습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>
                <a:solidFill>
                  <a:srgbClr val="000000"/>
                </a:solidFill>
              </a:rPr>
              <a:t>반두라의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         2)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관찰학습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</a:rPr>
              <a:t>미디어 </a:t>
            </a:r>
            <a:r>
              <a:rPr lang="ko-KR" altLang="en-US" sz="2400" dirty="0">
                <a:solidFill>
                  <a:srgbClr val="000000"/>
                </a:solidFill>
              </a:rPr>
              <a:t>공격성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학습이론의 평가</a:t>
            </a:r>
          </a:p>
        </p:txBody>
      </p:sp>
    </p:spTree>
    <p:extLst>
      <p:ext uri="{BB962C8B-B14F-4D97-AF65-F5344CB8AC3E}">
        <p14:creationId xmlns:p14="http://schemas.microsoft.com/office/powerpoint/2010/main" val="13734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3-4. </a:t>
            </a:r>
            <a:r>
              <a:rPr lang="ko-KR" altLang="en-US" dirty="0">
                <a:solidFill>
                  <a:srgbClr val="002060"/>
                </a:solidFill>
              </a:rPr>
              <a:t>조작적 </a:t>
            </a:r>
            <a:r>
              <a:rPr lang="ko-KR" altLang="en-US" dirty="0" smtClean="0">
                <a:solidFill>
                  <a:srgbClr val="002060"/>
                </a:solidFill>
              </a:rPr>
              <a:t>조건형성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강화계획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-324544" y="980728"/>
            <a:ext cx="9145016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0125" lvl="1" indent="-457200">
              <a:lnSpc>
                <a:spcPct val="110000"/>
              </a:lnSpc>
            </a:pPr>
            <a:r>
              <a:rPr lang="ko-KR" altLang="en-US" sz="2800" dirty="0" smtClean="0"/>
              <a:t>대부분의 실험실의 강화조건은 </a:t>
            </a:r>
            <a:r>
              <a:rPr lang="ko-KR" altLang="en-US" sz="2800" dirty="0" smtClean="0">
                <a:solidFill>
                  <a:srgbClr val="C00000"/>
                </a:solidFill>
              </a:rPr>
              <a:t>연속강화</a:t>
            </a:r>
            <a:r>
              <a:rPr lang="en-US" altLang="ko-KR" sz="2800" dirty="0" smtClean="0">
                <a:solidFill>
                  <a:srgbClr val="C00000"/>
                </a:solidFill>
              </a:rPr>
              <a:t>(continuous reinforcement) </a:t>
            </a:r>
            <a:r>
              <a:rPr lang="ko-KR" altLang="en-US" sz="2800" dirty="0" smtClean="0">
                <a:solidFill>
                  <a:srgbClr val="C00000"/>
                </a:solidFill>
              </a:rPr>
              <a:t>조건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원하는 반응이 나타날 때마다 강화를 주는 조건</a:t>
            </a:r>
            <a:endParaRPr lang="en-US" altLang="ko-KR" sz="2800" dirty="0" smtClean="0"/>
          </a:p>
          <a:p>
            <a:pPr marL="1000125" lvl="1" indent="-457200">
              <a:lnSpc>
                <a:spcPct val="110000"/>
              </a:lnSpc>
            </a:pPr>
            <a:r>
              <a:rPr lang="ko-KR" altLang="en-US" sz="2800" dirty="0" smtClean="0"/>
              <a:t>하지만 실생활에서 강화는 이렇게 단순하지 않다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대부분은 </a:t>
            </a:r>
            <a:r>
              <a:rPr lang="ko-KR" altLang="en-US" sz="2800" dirty="0" smtClean="0"/>
              <a:t>          </a:t>
            </a:r>
            <a:r>
              <a:rPr lang="ko-KR" altLang="en-US" sz="2800" dirty="0" smtClean="0">
                <a:solidFill>
                  <a:srgbClr val="C00000"/>
                </a:solidFill>
              </a:rPr>
              <a:t>강화 </a:t>
            </a:r>
            <a:r>
              <a:rPr lang="en-US" altLang="ko-KR" sz="2800" dirty="0" smtClean="0">
                <a:solidFill>
                  <a:srgbClr val="C00000"/>
                </a:solidFill>
              </a:rPr>
              <a:t>(partial</a:t>
            </a:r>
            <a:r>
              <a:rPr lang="ko-KR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ko-KR" sz="2800" dirty="0" smtClean="0">
                <a:solidFill>
                  <a:srgbClr val="C00000"/>
                </a:solidFill>
              </a:rPr>
              <a:t>reinforcement)</a:t>
            </a:r>
            <a:r>
              <a:rPr lang="ko-KR" altLang="en-US" sz="2800" dirty="0" smtClean="0"/>
              <a:t>로 이루어져 있음</a:t>
            </a:r>
            <a:endParaRPr lang="en-US" altLang="ko-KR" sz="2800" dirty="0" smtClean="0"/>
          </a:p>
          <a:p>
            <a:pPr marL="1000125" lvl="1" indent="-457200">
              <a:lnSpc>
                <a:spcPct val="110000"/>
              </a:lnSpc>
            </a:pPr>
            <a:r>
              <a:rPr lang="ko-KR" altLang="en-US" sz="2800" dirty="0" smtClean="0"/>
              <a:t>부분 강화의 종류</a:t>
            </a:r>
            <a:endParaRPr lang="en-US" altLang="ko-KR" sz="2800" dirty="0" smtClean="0"/>
          </a:p>
          <a:p>
            <a:pPr marL="1274445" lvl="2" indent="-457200">
              <a:lnSpc>
                <a:spcPct val="110000"/>
              </a:lnSpc>
            </a:pPr>
            <a:r>
              <a:rPr lang="ko-KR" altLang="en-US" sz="2400" dirty="0" smtClean="0"/>
              <a:t>고정비율계획 </a:t>
            </a:r>
            <a:r>
              <a:rPr lang="en-US" altLang="ko-KR" sz="2400" dirty="0" smtClean="0"/>
              <a:t>(fixed-ratio schedule)</a:t>
            </a:r>
          </a:p>
          <a:p>
            <a:pPr marL="1274445" lvl="2" indent="-457200">
              <a:lnSpc>
                <a:spcPct val="110000"/>
              </a:lnSpc>
            </a:pPr>
            <a:r>
              <a:rPr lang="ko-KR" altLang="en-US" sz="2400" dirty="0" smtClean="0"/>
              <a:t>변동비율계획 </a:t>
            </a:r>
            <a:r>
              <a:rPr lang="en-US" altLang="ko-KR" sz="2400" dirty="0" smtClean="0"/>
              <a:t>(variable-ratio schedule)</a:t>
            </a:r>
          </a:p>
          <a:p>
            <a:pPr marL="1274445" lvl="2" indent="-457200">
              <a:lnSpc>
                <a:spcPct val="110000"/>
              </a:lnSpc>
            </a:pPr>
            <a:r>
              <a:rPr lang="ko-KR" altLang="en-US" sz="2400" dirty="0" smtClean="0"/>
              <a:t>고정간격계획 </a:t>
            </a:r>
            <a:r>
              <a:rPr lang="en-US" altLang="ko-KR" sz="2400" dirty="0" smtClean="0"/>
              <a:t>(fixed-interval schedule)</a:t>
            </a:r>
          </a:p>
          <a:p>
            <a:pPr marL="1274445" lvl="2" indent="-457200">
              <a:lnSpc>
                <a:spcPct val="110000"/>
              </a:lnSpc>
            </a:pPr>
            <a:r>
              <a:rPr lang="ko-KR" altLang="en-US" sz="2400" dirty="0" smtClean="0"/>
              <a:t>변동간격계획 </a:t>
            </a:r>
            <a:r>
              <a:rPr lang="en-US" altLang="ko-KR" sz="2400" dirty="0" smtClean="0"/>
              <a:t>(variable-interval schedule)</a:t>
            </a:r>
            <a:endParaRPr lang="en-US" altLang="ko-KR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67744" y="2924944"/>
            <a:ext cx="864096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8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4638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3-4. </a:t>
            </a:r>
            <a:r>
              <a:rPr lang="ko-KR" altLang="en-US" dirty="0" smtClean="0">
                <a:solidFill>
                  <a:srgbClr val="002060"/>
                </a:solidFill>
              </a:rPr>
              <a:t>강화계획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80728"/>
            <a:ext cx="8640960" cy="554461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>
                <a:solidFill>
                  <a:srgbClr val="C00000"/>
                </a:solidFill>
              </a:rPr>
              <a:t>고정비율계획 </a:t>
            </a:r>
            <a:r>
              <a:rPr lang="en-US" altLang="ko-KR" sz="3200" dirty="0">
                <a:solidFill>
                  <a:srgbClr val="C00000"/>
                </a:solidFill>
              </a:rPr>
              <a:t>(fixed-ratio schedule</a:t>
            </a:r>
            <a:r>
              <a:rPr lang="en-US" altLang="ko-KR" sz="3200" dirty="0" smtClean="0">
                <a:solidFill>
                  <a:srgbClr val="C00000"/>
                </a:solidFill>
              </a:rPr>
              <a:t>): </a:t>
            </a:r>
            <a:r>
              <a:rPr lang="ko-KR" altLang="en-US" sz="3200" dirty="0" smtClean="0"/>
              <a:t>일정한 수의 반응이 일어난 이후에만 반응을 강화하는 조작적 조건형성의 계획</a:t>
            </a:r>
            <a:endParaRPr lang="en-US" altLang="ko-KR" sz="32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손수건 </a:t>
            </a:r>
            <a:r>
              <a:rPr lang="en-US" altLang="ko-KR" sz="2800" dirty="0" smtClean="0"/>
              <a:t>100</a:t>
            </a:r>
            <a:r>
              <a:rPr lang="ko-KR" altLang="en-US" sz="2800" dirty="0" smtClean="0"/>
              <a:t>개를 접을 때마다 </a:t>
            </a:r>
            <a:r>
              <a:rPr lang="en-US" altLang="ko-KR" sz="2800" dirty="0" smtClean="0"/>
              <a:t>10000</a:t>
            </a:r>
            <a:r>
              <a:rPr lang="ko-KR" altLang="en-US" sz="2800" dirty="0" smtClean="0"/>
              <a:t>원씩 주는 경우</a:t>
            </a:r>
            <a:endParaRPr lang="en-US" altLang="ko-KR" sz="28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버튼을 </a:t>
            </a:r>
            <a:r>
              <a:rPr lang="en-US" altLang="ko-KR" sz="2800" dirty="0" smtClean="0"/>
              <a:t>100</a:t>
            </a:r>
            <a:r>
              <a:rPr lang="ko-KR" altLang="en-US" sz="2800" dirty="0" smtClean="0"/>
              <a:t>번 누를 때 마다 바나나 한 개씩 주는 경우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조건형성이 되면 보통 강화를 받은 후 잠시 쉬었다가 다시 빠른 속도로 반응하는 패턴을 보임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                제도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3200" dirty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55576" y="5949280"/>
            <a:ext cx="1656184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8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4638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3-4. </a:t>
            </a:r>
            <a:r>
              <a:rPr lang="ko-KR" altLang="en-US" dirty="0">
                <a:solidFill>
                  <a:srgbClr val="002060"/>
                </a:solidFill>
              </a:rPr>
              <a:t>강화계획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80728"/>
            <a:ext cx="8636124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>
                <a:solidFill>
                  <a:srgbClr val="C00000"/>
                </a:solidFill>
              </a:rPr>
              <a:t>변동비율계획 </a:t>
            </a:r>
            <a:r>
              <a:rPr lang="en-US" altLang="ko-KR" sz="3200" dirty="0" smtClean="0">
                <a:solidFill>
                  <a:srgbClr val="C00000"/>
                </a:solidFill>
              </a:rPr>
              <a:t>(variable-ratio </a:t>
            </a:r>
            <a:r>
              <a:rPr lang="en-US" altLang="ko-KR" sz="3200" dirty="0">
                <a:solidFill>
                  <a:srgbClr val="C00000"/>
                </a:solidFill>
              </a:rPr>
              <a:t>schedule</a:t>
            </a:r>
            <a:r>
              <a:rPr lang="en-US" altLang="ko-KR" sz="3200" dirty="0" smtClean="0">
                <a:solidFill>
                  <a:srgbClr val="C00000"/>
                </a:solidFill>
              </a:rPr>
              <a:t>): </a:t>
            </a:r>
            <a:r>
              <a:rPr lang="ko-KR" altLang="en-US" sz="3200" dirty="0" smtClean="0"/>
              <a:t>예측할 수 없는 수의 반응이 일어난 이후에 반응을 강화하는 조작적 조건형성의 계획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err="1" smtClean="0"/>
              <a:t>로또</a:t>
            </a:r>
            <a:r>
              <a:rPr lang="ko-KR" altLang="en-US" sz="3200" dirty="0" smtClean="0"/>
              <a:t> </a:t>
            </a:r>
            <a:r>
              <a:rPr lang="en-US" altLang="ko-KR" sz="3200" dirty="0"/>
              <a:t>1</a:t>
            </a:r>
            <a:r>
              <a:rPr lang="ko-KR" altLang="en-US" sz="3200" dirty="0"/>
              <a:t>등 </a:t>
            </a:r>
            <a:r>
              <a:rPr lang="ko-KR" altLang="en-US" sz="3200" dirty="0" smtClean="0"/>
              <a:t>당첨확률</a:t>
            </a:r>
            <a:r>
              <a:rPr lang="en-US" altLang="ko-KR" sz="3200" dirty="0" smtClean="0"/>
              <a:t>=814</a:t>
            </a:r>
            <a:r>
              <a:rPr lang="ko-KR" altLang="en-US" sz="3200" dirty="0"/>
              <a:t>만 </a:t>
            </a:r>
            <a:r>
              <a:rPr lang="en-US" altLang="ko-KR" sz="3200" dirty="0"/>
              <a:t>5060</a:t>
            </a:r>
            <a:r>
              <a:rPr lang="ko-KR" altLang="en-US" sz="3200" dirty="0"/>
              <a:t>분의 </a:t>
            </a:r>
            <a:r>
              <a:rPr lang="en-US" altLang="ko-KR" sz="3200" dirty="0" smtClean="0"/>
              <a:t>1. </a:t>
            </a:r>
            <a:r>
              <a:rPr lang="ko-KR" altLang="en-US" sz="3200" dirty="0" smtClean="0"/>
              <a:t>하지만 언제 터질지는 아무도 모름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조건형성이 되면 매우 안정적이고 휴식시간이 없어지는 패턴을 보임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가장 소거에 저항적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          행동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낚시</a:t>
            </a:r>
            <a:endParaRPr lang="en-US" altLang="ko-KR" sz="3200" dirty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55576" y="5661248"/>
            <a:ext cx="1080120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3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6" y="188640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3-4. </a:t>
            </a:r>
            <a:r>
              <a:rPr lang="ko-KR" altLang="en-US" dirty="0">
                <a:solidFill>
                  <a:srgbClr val="002060"/>
                </a:solidFill>
              </a:rPr>
              <a:t>강화계획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08720"/>
            <a:ext cx="878497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>
                <a:solidFill>
                  <a:srgbClr val="C00000"/>
                </a:solidFill>
              </a:rPr>
              <a:t>고정간격계획 </a:t>
            </a:r>
            <a:r>
              <a:rPr lang="en-US" altLang="ko-KR" sz="3200" dirty="0">
                <a:solidFill>
                  <a:srgbClr val="C00000"/>
                </a:solidFill>
              </a:rPr>
              <a:t>(fixed-interval schedule</a:t>
            </a:r>
            <a:r>
              <a:rPr lang="en-US" altLang="ko-KR" sz="3200" dirty="0" smtClean="0">
                <a:solidFill>
                  <a:srgbClr val="C00000"/>
                </a:solidFill>
              </a:rPr>
              <a:t>): </a:t>
            </a:r>
            <a:r>
              <a:rPr lang="ko-KR" altLang="en-US" sz="3200" dirty="0"/>
              <a:t>일정한 </a:t>
            </a:r>
            <a:r>
              <a:rPr lang="ko-KR" altLang="en-US" sz="3200" dirty="0" smtClean="0"/>
              <a:t>시간이 지난 후에 첫 번째 반응에 강화하는 </a:t>
            </a:r>
            <a:r>
              <a:rPr lang="ko-KR" altLang="en-US" sz="3200" dirty="0"/>
              <a:t>조작적 조건형성의 </a:t>
            </a:r>
            <a:r>
              <a:rPr lang="ko-KR" altLang="en-US" sz="3200" dirty="0" smtClean="0"/>
              <a:t>계획</a:t>
            </a:r>
            <a:endParaRPr lang="en-US" altLang="ko-KR" sz="32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첫 번째 버튼을 누른 후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분이 지나면 바나나를 받는다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중간에 몇 번을 누르던 상관없음</a:t>
            </a:r>
            <a:r>
              <a:rPr lang="en-US" altLang="ko-KR" sz="2800" dirty="0" smtClean="0"/>
              <a:t>)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/>
              <a:t>강화 직후에는 거의 반응이 없다가 정해진 간격이 종료될 무렵 </a:t>
            </a:r>
            <a:r>
              <a:rPr lang="ko-KR" altLang="en-US" sz="3200" dirty="0" err="1"/>
              <a:t>반응률이</a:t>
            </a:r>
            <a:r>
              <a:rPr lang="ko-KR" altLang="en-US" sz="3200" dirty="0"/>
              <a:t> 갑자기 증가</a:t>
            </a:r>
            <a:r>
              <a:rPr lang="en-US" altLang="ko-KR" sz="3200" dirty="0"/>
              <a:t>: </a:t>
            </a:r>
            <a:r>
              <a:rPr lang="ko-KR" altLang="en-US" sz="3200" dirty="0">
                <a:solidFill>
                  <a:srgbClr val="C00000"/>
                </a:solidFill>
              </a:rPr>
              <a:t>부채꼴 현상 </a:t>
            </a:r>
            <a:r>
              <a:rPr lang="en-US" altLang="ko-KR" sz="3200" dirty="0">
                <a:solidFill>
                  <a:srgbClr val="C00000"/>
                </a:solidFill>
              </a:rPr>
              <a:t>(scallop)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매월 </a:t>
            </a:r>
            <a:r>
              <a:rPr lang="en-US" altLang="ko-KR" sz="2800" dirty="0" smtClean="0"/>
              <a:t>25</a:t>
            </a:r>
            <a:r>
              <a:rPr lang="ko-KR" altLang="en-US" sz="2800" dirty="0" smtClean="0"/>
              <a:t>일 월급 </a:t>
            </a:r>
            <a:r>
              <a:rPr lang="ko-KR" altLang="en-US" sz="2800" dirty="0">
                <a:latin typeface="+mn-ea"/>
              </a:rPr>
              <a:t>→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월급 받기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주일 전에는 전혀 월급확인을 </a:t>
            </a:r>
            <a:r>
              <a:rPr lang="ko-KR" altLang="en-US" sz="2800" dirty="0" err="1" smtClean="0"/>
              <a:t>안함</a:t>
            </a:r>
            <a:r>
              <a:rPr lang="ko-KR" altLang="en-US" sz="2800" dirty="0" smtClean="0"/>
              <a:t> </a:t>
            </a:r>
            <a:r>
              <a:rPr lang="ko-KR" altLang="en-US" sz="2800" dirty="0">
                <a:latin typeface="+mn-ea"/>
              </a:rPr>
              <a:t>→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월급일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일 전부터 입금확인행동 급격히 증가 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76017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3-4. </a:t>
            </a:r>
            <a:r>
              <a:rPr lang="ko-KR" altLang="en-US" dirty="0">
                <a:solidFill>
                  <a:srgbClr val="002060"/>
                </a:solidFill>
              </a:rPr>
              <a:t>강화계획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836712"/>
            <a:ext cx="878497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>
                <a:solidFill>
                  <a:srgbClr val="C00000"/>
                </a:solidFill>
              </a:rPr>
              <a:t>변동간격계획 </a:t>
            </a:r>
            <a:r>
              <a:rPr lang="en-US" altLang="ko-KR" sz="3200" dirty="0" smtClean="0">
                <a:solidFill>
                  <a:srgbClr val="C00000"/>
                </a:solidFill>
              </a:rPr>
              <a:t>(variable-interval </a:t>
            </a:r>
            <a:r>
              <a:rPr lang="en-US" altLang="ko-KR" sz="3200" dirty="0">
                <a:solidFill>
                  <a:srgbClr val="C00000"/>
                </a:solidFill>
              </a:rPr>
              <a:t>schedule</a:t>
            </a:r>
            <a:r>
              <a:rPr lang="en-US" altLang="ko-KR" sz="3200" dirty="0" smtClean="0">
                <a:solidFill>
                  <a:srgbClr val="C00000"/>
                </a:solidFill>
              </a:rPr>
              <a:t>): </a:t>
            </a:r>
            <a:r>
              <a:rPr lang="ko-KR" altLang="en-US" sz="3200" dirty="0"/>
              <a:t>예측할 수 없는 </a:t>
            </a:r>
            <a:r>
              <a:rPr lang="ko-KR" altLang="en-US" sz="3200" dirty="0" smtClean="0"/>
              <a:t>시간이 지난 후 </a:t>
            </a:r>
            <a:r>
              <a:rPr lang="ko-KR" altLang="en-US" sz="3200" dirty="0"/>
              <a:t>반응을 강화하는 조작적 조건형성의 </a:t>
            </a:r>
            <a:r>
              <a:rPr lang="ko-KR" altLang="en-US" sz="3200" dirty="0" smtClean="0"/>
              <a:t>계획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시간이 얼마나 지난 후에 강화될 지 알 수 없기 때문에 안정적인 반응을 보이지만 반응의 속도는 느림</a:t>
            </a:r>
            <a:endParaRPr lang="en-US" altLang="ko-KR" sz="32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3200" dirty="0" smtClean="0"/>
              <a:t>소거에 저항적</a:t>
            </a:r>
            <a:endParaRPr lang="en-US" altLang="ko-KR" sz="32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중요한 </a:t>
            </a:r>
            <a:r>
              <a:rPr lang="ko-KR" altLang="en-US" sz="2800" dirty="0" err="1" smtClean="0"/>
              <a:t>이메일을</a:t>
            </a:r>
            <a:r>
              <a:rPr lang="ko-KR" altLang="en-US" sz="2800" dirty="0" smtClean="0"/>
              <a:t> 보낸 후에 지속적으로 답신 </a:t>
            </a:r>
            <a:r>
              <a:rPr lang="ko-KR" altLang="en-US" sz="2800" dirty="0" err="1" smtClean="0"/>
              <a:t>이메일을</a:t>
            </a:r>
            <a:r>
              <a:rPr lang="ko-KR" altLang="en-US" sz="2800" dirty="0" smtClean="0"/>
              <a:t> 체크하는 행위 </a:t>
            </a:r>
            <a:r>
              <a:rPr lang="ko-KR" altLang="en-US" sz="2800" dirty="0" smtClean="0">
                <a:latin typeface="+mn-ea"/>
              </a:rPr>
              <a:t>→ 언제 답장이 올지 알 수가 없기 때문에 마냥 체크만 하지는 않지만 답장을 받을 때 까지 꾸준히 체크함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55466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6" y="188640"/>
            <a:ext cx="8219256" cy="70609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</a:rPr>
              <a:t>3-4. </a:t>
            </a:r>
            <a:r>
              <a:rPr lang="ko-KR" altLang="en-US" sz="3600" dirty="0">
                <a:solidFill>
                  <a:srgbClr val="002060"/>
                </a:solidFill>
              </a:rPr>
              <a:t>강화계획</a:t>
            </a:r>
            <a:endParaRPr lang="ko-KR" altLang="en-US" sz="3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97574" y="908720"/>
            <a:ext cx="4466914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 smtClean="0"/>
              <a:t>고정비율계획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성과급 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빠르고 안정적인 반응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강화 후 약간의 휴식기간</a:t>
            </a:r>
            <a:endParaRPr lang="en-US" altLang="ko-KR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/>
              <a:t>변동비율계획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빠르고 안정적인 반응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별다른 휴식기간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도박행동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소거가 잘 되지 않음</a:t>
            </a:r>
            <a:endParaRPr lang="en-US" altLang="ko-KR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 smtClean="0"/>
              <a:t>고정간격계획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월급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호봉제도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느리고 부채꼴 모양의 반응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강화 후 긴 휴식시간</a:t>
            </a:r>
            <a:endParaRPr lang="en-US" altLang="ko-KR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 smtClean="0"/>
              <a:t>변동간격계획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안정적이지만 느린 반응</a:t>
            </a:r>
            <a:r>
              <a:rPr lang="en-US" altLang="ko-KR" dirty="0" smtClean="0"/>
              <a:t>. </a:t>
            </a:r>
            <a:r>
              <a:rPr lang="ko-KR" altLang="en-US" dirty="0" smtClean="0"/>
              <a:t>휴식시간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소거가 잘 되지 않는 편</a:t>
            </a:r>
            <a:endParaRPr lang="en-US" altLang="ko-KR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0142"/>
            <a:ext cx="4127266" cy="554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9" y="897923"/>
            <a:ext cx="552552" cy="29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98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1740" y="58614"/>
            <a:ext cx="8500739" cy="1066130"/>
          </a:xfrm>
        </p:spPr>
        <p:txBody>
          <a:bodyPr>
            <a:normAutofit fontScale="90000"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3-4. </a:t>
            </a:r>
            <a:r>
              <a:rPr lang="ko-KR" altLang="en-US" sz="3200" dirty="0" smtClean="0">
                <a:solidFill>
                  <a:srgbClr val="002060"/>
                </a:solidFill>
              </a:rPr>
              <a:t>강화계획</a:t>
            </a:r>
            <a:r>
              <a:rPr lang="en-US" altLang="ko-KR" sz="3200" dirty="0" smtClean="0">
                <a:solidFill>
                  <a:srgbClr val="002060"/>
                </a:solidFill>
              </a:rPr>
              <a:t>: </a:t>
            </a:r>
            <a:r>
              <a:rPr lang="ko-KR" altLang="en-US" sz="3200" dirty="0" smtClean="0">
                <a:solidFill>
                  <a:srgbClr val="002060"/>
                </a:solidFill>
              </a:rPr>
              <a:t>당신이 사악한 사장님이라면 무엇이 가장 효과적일까</a:t>
            </a:r>
            <a:r>
              <a:rPr lang="en-US" altLang="ko-KR" sz="3200" dirty="0" smtClean="0">
                <a:solidFill>
                  <a:srgbClr val="002060"/>
                </a:solidFill>
              </a:rPr>
              <a:t>?</a:t>
            </a:r>
            <a:endParaRPr lang="ko-KR" altLang="en-US" sz="32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1099" y="1052736"/>
            <a:ext cx="8741381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500" dirty="0" smtClean="0">
                <a:solidFill>
                  <a:srgbClr val="C00000"/>
                </a:solidFill>
              </a:rPr>
              <a:t>고정비율계획</a:t>
            </a:r>
            <a:r>
              <a:rPr lang="en-US" altLang="ko-KR" sz="2500" dirty="0" smtClean="0">
                <a:solidFill>
                  <a:srgbClr val="C00000"/>
                </a:solidFill>
              </a:rPr>
              <a:t>: </a:t>
            </a:r>
            <a:r>
              <a:rPr lang="ko-KR" altLang="en-US" sz="2500" dirty="0" smtClean="0"/>
              <a:t>고객 </a:t>
            </a:r>
            <a:r>
              <a:rPr lang="en-US" altLang="ko-KR" sz="2500" dirty="0" smtClean="0"/>
              <a:t>10</a:t>
            </a:r>
            <a:r>
              <a:rPr lang="ko-KR" altLang="en-US" sz="2500" dirty="0" smtClean="0"/>
              <a:t>명 모을 때 마다 상여금 지급 </a:t>
            </a:r>
            <a:r>
              <a:rPr lang="ko-KR" altLang="en-US" sz="2500" dirty="0">
                <a:latin typeface="+mn-ea"/>
              </a:rPr>
              <a:t>→</a:t>
            </a:r>
            <a:r>
              <a:rPr lang="en-US" altLang="ko-KR" sz="2500" dirty="0" smtClean="0"/>
              <a:t> </a:t>
            </a:r>
            <a:r>
              <a:rPr lang="ko-KR" altLang="en-US" sz="2500" dirty="0" err="1" smtClean="0"/>
              <a:t>상여급</a:t>
            </a:r>
            <a:r>
              <a:rPr lang="ko-KR" altLang="en-US" sz="2500" dirty="0" smtClean="0"/>
              <a:t> 지급받고 잠시 쉰 다음 꾸준히 일함</a:t>
            </a:r>
            <a:endParaRPr lang="en-US" altLang="ko-KR" sz="25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500" dirty="0" smtClean="0">
                <a:solidFill>
                  <a:srgbClr val="C00000"/>
                </a:solidFill>
              </a:rPr>
              <a:t>변동비율계획</a:t>
            </a:r>
            <a:r>
              <a:rPr lang="en-US" altLang="ko-KR" sz="2500" dirty="0" smtClean="0">
                <a:solidFill>
                  <a:srgbClr val="C00000"/>
                </a:solidFill>
              </a:rPr>
              <a:t>: </a:t>
            </a:r>
            <a:r>
              <a:rPr lang="ko-KR" altLang="en-US" sz="2500" dirty="0" smtClean="0"/>
              <a:t>고객을 많이 모을 때 마다 상여금 지급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다만 구체적인 상여금 지급 대상의 목표 고객 수는 매번 조금씩 달라짐 </a:t>
            </a:r>
            <a:r>
              <a:rPr lang="ko-KR" altLang="en-US" sz="2500" dirty="0">
                <a:latin typeface="+mn-ea"/>
              </a:rPr>
              <a:t>→ </a:t>
            </a:r>
            <a:r>
              <a:rPr lang="ko-KR" altLang="en-US" sz="2500" dirty="0" smtClean="0"/>
              <a:t>엄청 일함</a:t>
            </a:r>
            <a:r>
              <a:rPr lang="en-US" altLang="ko-KR" sz="2500" dirty="0" smtClean="0"/>
              <a:t>..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500" dirty="0" smtClean="0">
                <a:solidFill>
                  <a:srgbClr val="C00000"/>
                </a:solidFill>
              </a:rPr>
              <a:t>고정간격계획</a:t>
            </a:r>
            <a:r>
              <a:rPr lang="en-US" altLang="ko-KR" sz="2500" dirty="0" smtClean="0">
                <a:solidFill>
                  <a:srgbClr val="C00000"/>
                </a:solidFill>
              </a:rPr>
              <a:t>: </a:t>
            </a:r>
            <a:r>
              <a:rPr lang="ko-KR" altLang="en-US" sz="2500" dirty="0" smtClean="0"/>
              <a:t>상여금은 </a:t>
            </a:r>
            <a:r>
              <a:rPr lang="en-US" altLang="ko-KR" sz="2500" dirty="0" smtClean="0"/>
              <a:t>10</a:t>
            </a:r>
            <a:r>
              <a:rPr lang="ko-KR" altLang="en-US" sz="2500" dirty="0" smtClean="0"/>
              <a:t>명 이상 고객모집을 한다면 매년 </a:t>
            </a:r>
            <a:r>
              <a:rPr lang="en-US" altLang="ko-KR" sz="2500" dirty="0" smtClean="0"/>
              <a:t>6</a:t>
            </a:r>
            <a:r>
              <a:rPr lang="ko-KR" altLang="en-US" sz="2500" dirty="0" smtClean="0"/>
              <a:t>월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 </a:t>
            </a:r>
            <a:r>
              <a:rPr lang="en-US" altLang="ko-KR" sz="2500" dirty="0" smtClean="0"/>
              <a:t>12</a:t>
            </a:r>
            <a:r>
              <a:rPr lang="ko-KR" altLang="en-US" sz="2500" dirty="0" smtClean="0"/>
              <a:t>월 말일에 지급 </a:t>
            </a:r>
            <a:r>
              <a:rPr lang="ko-KR" altLang="en-US" sz="2500" dirty="0">
                <a:latin typeface="+mn-ea"/>
              </a:rPr>
              <a:t>→ </a:t>
            </a:r>
            <a:r>
              <a:rPr lang="en-US" altLang="ko-KR" sz="2500" dirty="0" smtClean="0"/>
              <a:t>10</a:t>
            </a:r>
            <a:r>
              <a:rPr lang="ko-KR" altLang="en-US" sz="2500" dirty="0" smtClean="0"/>
              <a:t>명을 채운 후 딱히 더 일하려고 하지 않음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데드라인에 임박하여 고객모집 속도 급증</a:t>
            </a:r>
            <a:endParaRPr lang="en-US" altLang="ko-KR" sz="25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500" dirty="0" smtClean="0">
                <a:solidFill>
                  <a:srgbClr val="C00000"/>
                </a:solidFill>
              </a:rPr>
              <a:t>변동간격계획</a:t>
            </a:r>
            <a:r>
              <a:rPr lang="en-US" altLang="ko-KR" sz="2500" dirty="0" smtClean="0">
                <a:solidFill>
                  <a:srgbClr val="C00000"/>
                </a:solidFill>
              </a:rPr>
              <a:t>: </a:t>
            </a:r>
            <a:r>
              <a:rPr lang="ko-KR" altLang="en-US" sz="2500" dirty="0" smtClean="0"/>
              <a:t>상여금은 사장님의 그때 그때의 기분에 따라 매장에 갔을 때 남아있는 직원한테 줌 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작년의 경우 </a:t>
            </a:r>
            <a:r>
              <a:rPr lang="en-US" altLang="ko-KR" sz="2500" dirty="0" smtClean="0"/>
              <a:t>6</a:t>
            </a:r>
            <a:r>
              <a:rPr lang="ko-KR" altLang="en-US" sz="2500" dirty="0" smtClean="0"/>
              <a:t>월 </a:t>
            </a:r>
            <a:r>
              <a:rPr lang="en-US" altLang="ko-KR" sz="2500" dirty="0" smtClean="0"/>
              <a:t>23</a:t>
            </a:r>
            <a:r>
              <a:rPr lang="ko-KR" altLang="en-US" sz="2500" dirty="0" smtClean="0"/>
              <a:t>일 밤 </a:t>
            </a:r>
            <a:r>
              <a:rPr lang="en-US" altLang="ko-KR" sz="2500" dirty="0" smtClean="0"/>
              <a:t>9</a:t>
            </a:r>
            <a:r>
              <a:rPr lang="ko-KR" altLang="en-US" sz="2500" dirty="0" smtClean="0"/>
              <a:t>시까지 일하던 사람들한테 주었음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 </a:t>
            </a:r>
            <a:r>
              <a:rPr lang="ko-KR" altLang="en-US" sz="2500" dirty="0" smtClean="0">
                <a:latin typeface="+mn-ea"/>
              </a:rPr>
              <a:t>→ </a:t>
            </a:r>
            <a:r>
              <a:rPr lang="ko-KR" altLang="en-US" sz="2500" dirty="0" smtClean="0"/>
              <a:t>일을 안 하지는 않지만 상여금 노리면서 열심히 하는 사원은 별로 없음</a:t>
            </a:r>
            <a:r>
              <a:rPr lang="en-US" altLang="ko-KR" sz="2500" dirty="0" smtClean="0"/>
              <a:t>.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216681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6" y="476672"/>
            <a:ext cx="8219256" cy="70609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3-4. </a:t>
            </a:r>
            <a:r>
              <a:rPr lang="ko-KR" altLang="en-US" sz="3200" dirty="0">
                <a:solidFill>
                  <a:srgbClr val="002060"/>
                </a:solidFill>
              </a:rPr>
              <a:t>강화계획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당신이 사악한 </a:t>
            </a:r>
            <a:r>
              <a:rPr lang="ko-KR" altLang="en-US" sz="3200" dirty="0" smtClean="0">
                <a:solidFill>
                  <a:srgbClr val="002060"/>
                </a:solidFill>
              </a:rPr>
              <a:t>교수라면 </a:t>
            </a:r>
            <a:r>
              <a:rPr lang="ko-KR" altLang="en-US" sz="3200" dirty="0">
                <a:solidFill>
                  <a:srgbClr val="002060"/>
                </a:solidFill>
              </a:rPr>
              <a:t>무엇이 가장 효과적일까</a:t>
            </a:r>
            <a:r>
              <a:rPr lang="en-US" altLang="ko-KR" sz="3200" dirty="0">
                <a:solidFill>
                  <a:srgbClr val="002060"/>
                </a:solidFill>
              </a:rPr>
              <a:t>?</a:t>
            </a:r>
            <a:endParaRPr lang="ko-KR" altLang="en-US" sz="32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1268760"/>
            <a:ext cx="8636124" cy="547260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700" dirty="0" smtClean="0">
                <a:solidFill>
                  <a:srgbClr val="C00000"/>
                </a:solidFill>
              </a:rPr>
              <a:t>고정비율계획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리포트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개 낼 때마다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점씩 주겠음 </a:t>
            </a:r>
            <a:r>
              <a:rPr lang="ko-KR" altLang="en-US" sz="2700" dirty="0">
                <a:latin typeface="+mn-ea"/>
              </a:rPr>
              <a:t>→ </a:t>
            </a:r>
            <a:r>
              <a:rPr lang="ko-KR" altLang="en-US" sz="2700" dirty="0" smtClean="0"/>
              <a:t>한 </a:t>
            </a:r>
            <a:r>
              <a:rPr lang="ko-KR" altLang="en-US" sz="2700" dirty="0"/>
              <a:t>개 내고 잠깐 </a:t>
            </a:r>
            <a:r>
              <a:rPr lang="ko-KR" altLang="en-US" sz="2700" dirty="0" smtClean="0"/>
              <a:t>쉰 다음에 꾸준히 리포트 많이 씀</a:t>
            </a:r>
            <a:r>
              <a:rPr lang="en-US" altLang="ko-KR" sz="2700" dirty="0" smtClean="0"/>
              <a:t>. 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700" dirty="0" smtClean="0">
                <a:solidFill>
                  <a:srgbClr val="C00000"/>
                </a:solidFill>
              </a:rPr>
              <a:t>변동비율계획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리포트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개 제출할 때마다 점수를 줄 수도 있고</a:t>
            </a:r>
            <a:r>
              <a:rPr lang="en-US" altLang="ko-KR" sz="2700" dirty="0" smtClean="0"/>
              <a:t>, 2</a:t>
            </a:r>
            <a:r>
              <a:rPr lang="ko-KR" altLang="en-US" sz="2700" dirty="0" smtClean="0"/>
              <a:t>개째 제출시</a:t>
            </a:r>
            <a:r>
              <a:rPr lang="en-US" altLang="ko-KR" sz="2700" dirty="0" smtClean="0"/>
              <a:t>, 3</a:t>
            </a:r>
            <a:r>
              <a:rPr lang="ko-KR" altLang="en-US" sz="2700" dirty="0" smtClean="0"/>
              <a:t>개째 제출시 줄 수도 있음</a:t>
            </a:r>
            <a:r>
              <a:rPr lang="en-US" altLang="ko-KR" sz="2700" dirty="0" smtClean="0"/>
              <a:t>. </a:t>
            </a:r>
            <a:r>
              <a:rPr lang="ko-KR" altLang="en-US" sz="2700" dirty="0" smtClean="0"/>
              <a:t>언제일지는 안 가르쳐 줌</a:t>
            </a:r>
            <a:r>
              <a:rPr lang="en-US" altLang="ko-KR" sz="2700" dirty="0" smtClean="0"/>
              <a:t> </a:t>
            </a:r>
            <a:r>
              <a:rPr lang="ko-KR" altLang="en-US" sz="2700" dirty="0">
                <a:latin typeface="+mn-ea"/>
              </a:rPr>
              <a:t>→ </a:t>
            </a:r>
            <a:r>
              <a:rPr lang="ko-KR" altLang="en-US" sz="2700" dirty="0" smtClean="0"/>
              <a:t>엄청 많이 써냄</a:t>
            </a:r>
            <a:endParaRPr lang="en-US" altLang="ko-KR" sz="27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700" dirty="0" smtClean="0">
                <a:solidFill>
                  <a:srgbClr val="C00000"/>
                </a:solidFill>
              </a:rPr>
              <a:t>고정간격계획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리포트 내면 매달 말일에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점씩 주겠음</a:t>
            </a:r>
            <a:r>
              <a:rPr lang="ko-KR" altLang="en-US" sz="2700" dirty="0">
                <a:latin typeface="+mn-ea"/>
              </a:rPr>
              <a:t> </a:t>
            </a:r>
            <a:r>
              <a:rPr lang="ko-KR" altLang="en-US" sz="2700" dirty="0" smtClean="0">
                <a:latin typeface="+mn-ea"/>
              </a:rPr>
              <a:t>→ </a:t>
            </a:r>
            <a:r>
              <a:rPr lang="ko-KR" altLang="en-US" sz="2700" dirty="0" smtClean="0"/>
              <a:t>절대로 한 달에 한 개 이상 쓰지 않음</a:t>
            </a:r>
            <a:r>
              <a:rPr lang="en-US" altLang="ko-KR" sz="2700" dirty="0" smtClean="0"/>
              <a:t>. </a:t>
            </a:r>
            <a:r>
              <a:rPr lang="ko-KR" altLang="en-US" sz="2700" dirty="0" smtClean="0"/>
              <a:t>보통 </a:t>
            </a:r>
            <a:r>
              <a:rPr lang="en-US" altLang="ko-KR" sz="2700" dirty="0" smtClean="0"/>
              <a:t>29</a:t>
            </a:r>
            <a:r>
              <a:rPr lang="ko-KR" altLang="en-US" sz="2700" dirty="0" smtClean="0"/>
              <a:t>일</a:t>
            </a:r>
            <a:r>
              <a:rPr lang="en-US" altLang="ko-KR" sz="2700" dirty="0" smtClean="0"/>
              <a:t>-30</a:t>
            </a:r>
            <a:r>
              <a:rPr lang="ko-KR" altLang="en-US" sz="2700" dirty="0" smtClean="0"/>
              <a:t>일 제출</a:t>
            </a:r>
            <a:endParaRPr lang="en-US" altLang="ko-KR" sz="27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700" dirty="0" smtClean="0">
                <a:solidFill>
                  <a:srgbClr val="C00000"/>
                </a:solidFill>
              </a:rPr>
              <a:t>변동간격계획</a:t>
            </a:r>
            <a:r>
              <a:rPr lang="en-US" altLang="ko-KR" sz="2700" dirty="0" smtClean="0"/>
              <a:t>: </a:t>
            </a:r>
            <a:r>
              <a:rPr lang="ko-KR" altLang="en-US" sz="2700" dirty="0" smtClean="0"/>
              <a:t>리포트를 내는 날 이후 어느 날 하루 날 잡아서 점수를 줄 수도 있고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안 줄 수도 있음 </a:t>
            </a:r>
            <a:r>
              <a:rPr lang="ko-KR" altLang="en-US" sz="2700" dirty="0">
                <a:latin typeface="+mn-ea"/>
              </a:rPr>
              <a:t>→ </a:t>
            </a:r>
            <a:r>
              <a:rPr lang="ko-KR" altLang="en-US" sz="2700" dirty="0" smtClean="0"/>
              <a:t>써서 내긴 내는데 많이 내지는 않음</a:t>
            </a:r>
            <a:r>
              <a:rPr lang="en-US" altLang="ko-KR" sz="2700" dirty="0" smtClean="0"/>
              <a:t>.</a:t>
            </a:r>
            <a:endParaRPr lang="en-US" altLang="ko-KR" sz="2700" dirty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35579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1. </a:t>
            </a:r>
            <a:r>
              <a:rPr lang="ko-KR" altLang="en-US" b="1" dirty="0" smtClean="0">
                <a:solidFill>
                  <a:srgbClr val="002060"/>
                </a:solidFill>
              </a:rPr>
              <a:t>역시 지난번 </a:t>
            </a:r>
            <a:r>
              <a:rPr lang="en-US" altLang="ko-KR" b="1" dirty="0" smtClean="0">
                <a:solidFill>
                  <a:srgbClr val="002060"/>
                </a:solidFill>
              </a:rPr>
              <a:t>Chapter</a:t>
            </a:r>
            <a:r>
              <a:rPr lang="ko-KR" altLang="en-US" b="1" dirty="0" smtClean="0">
                <a:solidFill>
                  <a:srgbClr val="002060"/>
                </a:solidFill>
              </a:rPr>
              <a:t>와 마찬가지로</a:t>
            </a:r>
            <a:r>
              <a:rPr lang="en-US" altLang="ko-KR" b="1" dirty="0" smtClean="0">
                <a:solidFill>
                  <a:srgbClr val="002060"/>
                </a:solidFill>
              </a:rPr>
              <a:t>..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636124" cy="5472608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학생들을 위한 하해와 같은 마음에서</a:t>
            </a:r>
            <a:r>
              <a:rPr lang="en-US" altLang="ko-KR" sz="3200" dirty="0" smtClean="0"/>
              <a:t>..(..</a:t>
            </a:r>
            <a:r>
              <a:rPr lang="ko-KR" altLang="en-US" sz="3200" dirty="0" smtClean="0"/>
              <a:t>라기 보다는 시간이 없어서</a:t>
            </a:r>
            <a:r>
              <a:rPr lang="en-US" altLang="ko-KR" sz="3200" dirty="0" smtClean="0"/>
              <a:t>..) </a:t>
            </a:r>
            <a:r>
              <a:rPr lang="ko-KR" altLang="en-US" sz="3200" dirty="0" smtClean="0"/>
              <a:t>다음의 학습의 주제들은 우리 수업시간에 자세히는 다루지 않겠음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학습 심리학 수업을 수강할 것</a:t>
            </a:r>
            <a:r>
              <a:rPr lang="en-US" altLang="ko-KR" sz="3200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3000" dirty="0" smtClean="0"/>
              <a:t>Thorndike</a:t>
            </a:r>
            <a:r>
              <a:rPr lang="ko-KR" altLang="en-US" sz="3000" dirty="0" smtClean="0"/>
              <a:t>의 실험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일차강화와 이차강화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학습의 생물학적 경향성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통찰학습과 잠재학습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세포수준의 학습</a:t>
            </a:r>
            <a:r>
              <a:rPr lang="en-US" altLang="ko-KR" sz="3000" dirty="0" smtClean="0"/>
              <a:t>: </a:t>
            </a:r>
            <a:r>
              <a:rPr lang="ko-KR" altLang="en-US" sz="3000" dirty="0" smtClean="0"/>
              <a:t>거울뉴런</a:t>
            </a:r>
            <a:r>
              <a:rPr lang="en-US" altLang="ko-KR" sz="3000" dirty="0" smtClean="0"/>
              <a:t>, NMDA, LTP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05198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학습이란</a:t>
            </a:r>
            <a:r>
              <a:rPr lang="en-US" altLang="ko-KR" sz="2800" dirty="0">
                <a:solidFill>
                  <a:srgbClr val="0070C0"/>
                </a:solidFill>
              </a:rPr>
              <a:t>?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고전적 조건형성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endParaRPr lang="en-US" altLang="ko-KR" sz="2800" dirty="0" smtClean="0">
              <a:solidFill>
                <a:srgbClr val="0070C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Pavlov</a:t>
            </a:r>
            <a:r>
              <a:rPr lang="ko-KR" altLang="en-US" sz="2400" dirty="0">
                <a:solidFill>
                  <a:srgbClr val="000000"/>
                </a:solidFill>
              </a:rPr>
              <a:t>의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smtClean="0">
                <a:solidFill>
                  <a:srgbClr val="000000"/>
                </a:solidFill>
              </a:rPr>
              <a:t>고전적 조건반응의 형성요소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3)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조건형성과 </a:t>
            </a:r>
            <a:r>
              <a:rPr lang="ko-KR" altLang="en-US" sz="2400" dirty="0" smtClean="0">
                <a:solidFill>
                  <a:srgbClr val="000000"/>
                </a:solidFill>
              </a:rPr>
              <a:t>관련개념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4)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공포의 학습과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광고와 미디어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조작적 조건형성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스키너</a:t>
            </a:r>
            <a:r>
              <a:rPr lang="ko-KR" altLang="en-US" sz="2400" dirty="0" smtClean="0">
                <a:solidFill>
                  <a:srgbClr val="000000"/>
                </a:solidFill>
              </a:rPr>
              <a:t> 상자  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정적강화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</a:t>
            </a:r>
            <a:r>
              <a:rPr lang="ko-KR" altLang="en-US" sz="2400" dirty="0" smtClean="0">
                <a:solidFill>
                  <a:srgbClr val="000000"/>
                </a:solidFill>
              </a:rPr>
              <a:t> 부적강화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</a:rPr>
              <a:t>처벌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</a:rPr>
              <a:t>   3) </a:t>
            </a:r>
            <a:r>
              <a:rPr lang="ko-KR" altLang="en-US" sz="2400" dirty="0">
                <a:solidFill>
                  <a:srgbClr val="000000"/>
                </a:solidFill>
              </a:rPr>
              <a:t>조작적 </a:t>
            </a:r>
            <a:r>
              <a:rPr lang="ko-KR" altLang="en-US" sz="2400" dirty="0" smtClean="0">
                <a:solidFill>
                  <a:srgbClr val="000000"/>
                </a:solidFill>
              </a:rPr>
              <a:t>조건형성과 관련개념 </a:t>
            </a:r>
            <a:r>
              <a:rPr lang="en-US" altLang="ko-KR" sz="2400" dirty="0" smtClean="0">
                <a:solidFill>
                  <a:srgbClr val="000000"/>
                </a:solidFill>
              </a:rPr>
              <a:t>	4) </a:t>
            </a:r>
            <a:r>
              <a:rPr lang="ko-KR" altLang="en-US" sz="2400" dirty="0">
                <a:solidFill>
                  <a:srgbClr val="000000"/>
                </a:solidFill>
              </a:rPr>
              <a:t>강화계획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5) </a:t>
            </a:r>
            <a:r>
              <a:rPr lang="ko-KR" altLang="en-US" sz="2400" dirty="0">
                <a:solidFill>
                  <a:srgbClr val="FF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FF0000"/>
                </a:solidFill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</a:rPr>
              <a:t>아동행동의 강화와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6) </a:t>
            </a:r>
            <a:r>
              <a:rPr lang="ko-KR" altLang="en-US" sz="2400" dirty="0">
                <a:solidFill>
                  <a:srgbClr val="FF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FF0000"/>
                </a:solidFill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</a:rPr>
              <a:t>동물행동 조형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4. </a:t>
            </a:r>
            <a:r>
              <a:rPr lang="ko-KR" altLang="en-US" sz="2800" dirty="0">
                <a:solidFill>
                  <a:srgbClr val="0070C0"/>
                </a:solidFill>
              </a:rPr>
              <a:t>관찰학습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>
                <a:solidFill>
                  <a:srgbClr val="000000"/>
                </a:solidFill>
              </a:rPr>
              <a:t>반두라의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         2)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관찰학습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</a:rPr>
              <a:t>미디어 </a:t>
            </a:r>
            <a:r>
              <a:rPr lang="ko-KR" altLang="en-US" sz="2400" dirty="0">
                <a:solidFill>
                  <a:srgbClr val="000000"/>
                </a:solidFill>
              </a:rPr>
              <a:t>공격성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학습이론의 평가</a:t>
            </a:r>
          </a:p>
        </p:txBody>
      </p:sp>
    </p:spTree>
    <p:extLst>
      <p:ext uri="{BB962C8B-B14F-4D97-AF65-F5344CB8AC3E}">
        <p14:creationId xmlns:p14="http://schemas.microsoft.com/office/powerpoint/2010/main" val="135755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18654"/>
            <a:ext cx="8363272" cy="706090"/>
          </a:xfrm>
        </p:spPr>
        <p:txBody>
          <a:bodyPr>
            <a:normAutofit fontScale="90000"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3-5. </a:t>
            </a:r>
            <a:r>
              <a:rPr lang="ko-KR" altLang="en-US" sz="3200" dirty="0" smtClean="0">
                <a:solidFill>
                  <a:srgbClr val="002060"/>
                </a:solidFill>
              </a:rPr>
              <a:t>실생활과 </a:t>
            </a:r>
            <a:r>
              <a:rPr lang="ko-KR" altLang="en-US" sz="3200" dirty="0">
                <a:solidFill>
                  <a:srgbClr val="002060"/>
                </a:solidFill>
              </a:rPr>
              <a:t>조작적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아동행동의 강화와 소거</a:t>
            </a:r>
            <a:endParaRPr lang="ko-KR" altLang="en-US" sz="32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5496" y="1124744"/>
            <a:ext cx="8280920" cy="35283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1800" dirty="0" smtClean="0"/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아기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(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과자를 보며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)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안돼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과자는 집에 있잖아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아기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과아자아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~~~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안 된다니까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 (`ω´) 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아기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으앙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!!!!!! </a:t>
            </a:r>
            <a:r>
              <a:rPr lang="en-US" altLang="ko-KR" sz="1800" dirty="0" err="1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ToT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 사줘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!!!!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(-o-;)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얘가 왜 이래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.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창피하게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빨리 안 일어나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!?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아기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과자아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~~!!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!!!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과자아앙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과아자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!! (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ㅠ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ω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ㅠ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엄마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(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과자를 집으며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)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으이구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…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못 살아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.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여기 있으니까 뚝 그쳐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!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800" dirty="0" smtClean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	</a:t>
            </a:r>
            <a:r>
              <a:rPr lang="ko-KR" altLang="en-US" sz="1800" dirty="0" smtClean="0">
                <a:solidFill>
                  <a:srgbClr val="2D32EF"/>
                </a:solidFill>
                <a:latin typeface="Kozuka Gothic Pro R" pitchFamily="34" charset="-128"/>
              </a:rPr>
              <a:t>아기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: </a:t>
            </a:r>
            <a:r>
              <a:rPr lang="ko-KR" altLang="en-US" sz="1800" dirty="0">
                <a:solidFill>
                  <a:srgbClr val="2D32EF"/>
                </a:solidFill>
                <a:latin typeface="Kozuka Gothic Pro R" pitchFamily="34" charset="-128"/>
              </a:rPr>
              <a:t>뚜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욱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. </a:t>
            </a:r>
            <a:r>
              <a:rPr lang="ko-KR" altLang="en-US" sz="1800" dirty="0" err="1">
                <a:solidFill>
                  <a:srgbClr val="2D32EF"/>
                </a:solidFill>
                <a:latin typeface="Kozuka Gothic Pro R" pitchFamily="34" charset="-128"/>
              </a:rPr>
              <a:t>므힛</a:t>
            </a:r>
            <a:r>
              <a:rPr lang="en-US" altLang="ko-KR" sz="1800" dirty="0">
                <a:solidFill>
                  <a:srgbClr val="2D32EF"/>
                </a:solidFill>
                <a:latin typeface="Kozuka Gothic Pro R" pitchFamily="34" charset="-128"/>
                <a:ea typeface="Kozuka Gothic Pro R" pitchFamily="34" charset="-128"/>
              </a:rPr>
              <a:t>~ (*`∀´*)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7504" y="4869160"/>
            <a:ext cx="8784976" cy="1800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 smtClean="0"/>
              <a:t>떼쓰기를 들어주는 것은 잠시 동안의 평화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떼쓰기의 멈춤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가져다 줄 수 있으나 결국 떼쓰기 행동의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강화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야기</a:t>
            </a:r>
            <a:endParaRPr lang="en-US" altLang="ko-KR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dirty="0" smtClean="0"/>
              <a:t>떼쓰기의 행동은 주로 </a:t>
            </a:r>
            <a:r>
              <a:rPr lang="ko-KR" altLang="en-US" dirty="0" smtClean="0"/>
              <a:t>                   계획으로 </a:t>
            </a:r>
            <a:r>
              <a:rPr lang="ko-KR" altLang="en-US" dirty="0" smtClean="0"/>
              <a:t>강화 </a:t>
            </a:r>
            <a:r>
              <a:rPr lang="ko-KR" altLang="en-US" dirty="0" smtClean="0">
                <a:latin typeface="+mn-ea"/>
              </a:rPr>
              <a:t>→ 도박행동처럼 소거가 어려움</a:t>
            </a:r>
            <a:endParaRPr lang="en-US" altLang="ko-KR" dirty="0" smtClean="0"/>
          </a:p>
        </p:txBody>
      </p:sp>
      <p:pic>
        <p:nvPicPr>
          <p:cNvPr id="5" name="Picture 5" descr="angrybab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438" y="1124744"/>
            <a:ext cx="3117042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683914" y="5738734"/>
            <a:ext cx="1464149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1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18654"/>
            <a:ext cx="8363272" cy="706090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3-5. </a:t>
            </a:r>
            <a:r>
              <a:rPr lang="ko-KR" altLang="en-US" sz="3200" dirty="0">
                <a:solidFill>
                  <a:srgbClr val="002060"/>
                </a:solidFill>
              </a:rPr>
              <a:t>실생활과 조작적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>
                <a:solidFill>
                  <a:srgbClr val="002060"/>
                </a:solidFill>
              </a:rPr>
              <a:t>아동행동의 강화와 소거</a:t>
            </a:r>
            <a:endParaRPr lang="ko-KR" altLang="en-US" sz="32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95536" y="1052736"/>
            <a:ext cx="5040560" cy="23042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 smtClean="0">
                <a:solidFill>
                  <a:srgbClr val="C00000"/>
                </a:solidFill>
              </a:rPr>
              <a:t>행동수정</a:t>
            </a:r>
            <a:r>
              <a:rPr lang="en-US" altLang="ko-KR" sz="2700" dirty="0" smtClean="0">
                <a:solidFill>
                  <a:srgbClr val="C00000"/>
                </a:solidFill>
              </a:rPr>
              <a:t>(behavior modification): </a:t>
            </a:r>
            <a:r>
              <a:rPr lang="ko-KR" altLang="en-US" sz="2700" dirty="0" smtClean="0"/>
              <a:t>조작적 조건형성의 원리를 통해 원하지 않는 행동을 제거하고 바람직한 행동으로 대체시키는 치료기법</a:t>
            </a:r>
            <a:endParaRPr lang="en-US" altLang="ko-KR" sz="2700" dirty="0" smtClean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3573016"/>
            <a:ext cx="8784976" cy="3366212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3200" dirty="0" smtClean="0"/>
              <a:t>너무 손을 많이 빠는 아이의 행동수정기법의 예</a:t>
            </a:r>
            <a:endParaRPr lang="en-US" altLang="ko-KR" sz="3200" dirty="0" smtClean="0"/>
          </a:p>
          <a:p>
            <a:pPr lvl="1">
              <a:lnSpc>
                <a:spcPct val="120000"/>
              </a:lnSpc>
            </a:pPr>
            <a:r>
              <a:rPr lang="ko-KR" altLang="en-US" sz="3000" dirty="0" smtClean="0"/>
              <a:t>너무 손을 많이 빠는 아이</a:t>
            </a:r>
            <a:endParaRPr lang="en-US" altLang="ko-KR" sz="3000" dirty="0" smtClean="0"/>
          </a:p>
          <a:p>
            <a:pPr lvl="1">
              <a:lnSpc>
                <a:spcPct val="120000"/>
              </a:lnSpc>
            </a:pPr>
            <a:r>
              <a:rPr lang="ko-KR" altLang="en-US" sz="3000" dirty="0" smtClean="0"/>
              <a:t>아이가 좋아하는 딱지</a:t>
            </a:r>
            <a:endParaRPr lang="en-US" altLang="ko-KR" sz="3000" dirty="0" smtClean="0"/>
          </a:p>
          <a:p>
            <a:pPr lvl="1">
              <a:lnSpc>
                <a:spcPct val="120000"/>
              </a:lnSpc>
            </a:pPr>
            <a:r>
              <a:rPr lang="en-US" altLang="ko-KR" sz="3000" dirty="0" smtClean="0"/>
              <a:t>30</a:t>
            </a:r>
            <a:r>
              <a:rPr lang="ko-KR" altLang="en-US" sz="3000" dirty="0" smtClean="0"/>
              <a:t>분 이상 손을 빨지 않으면 딱지 하나씩 줌</a:t>
            </a:r>
            <a:endParaRPr lang="en-US" altLang="ko-KR" sz="3000" dirty="0" smtClean="0"/>
          </a:p>
          <a:p>
            <a:pPr lvl="1">
              <a:lnSpc>
                <a:spcPct val="120000"/>
              </a:lnSpc>
            </a:pPr>
            <a:r>
              <a:rPr lang="en-US" altLang="ko-KR" sz="3000" dirty="0" smtClean="0"/>
              <a:t>1</a:t>
            </a:r>
            <a:r>
              <a:rPr lang="ko-KR" altLang="en-US" sz="3000" dirty="0" smtClean="0"/>
              <a:t>시간 이상 손을 빨지 않으면 딱지 하나씩 줌</a:t>
            </a:r>
            <a:endParaRPr lang="en-US" altLang="ko-KR" sz="3000" dirty="0" smtClean="0"/>
          </a:p>
          <a:p>
            <a:pPr>
              <a:lnSpc>
                <a:spcPct val="120000"/>
              </a:lnSpc>
            </a:pPr>
            <a:r>
              <a:rPr lang="ko-KR" altLang="en-US" sz="3200" dirty="0" smtClean="0"/>
              <a:t>비록 아이가 손을 빠는 </a:t>
            </a:r>
            <a:r>
              <a:rPr lang="en-US" altLang="ko-KR" sz="3200" dirty="0" smtClean="0"/>
              <a:t>‘</a:t>
            </a:r>
            <a:r>
              <a:rPr lang="ko-KR" altLang="en-US" sz="3200" dirty="0" smtClean="0"/>
              <a:t>근본 원인</a:t>
            </a:r>
            <a:r>
              <a:rPr lang="en-US" altLang="ko-KR" sz="3200" dirty="0" smtClean="0"/>
              <a:t>’</a:t>
            </a:r>
            <a:r>
              <a:rPr lang="ko-KR" altLang="en-US" sz="3200" dirty="0" smtClean="0"/>
              <a:t>에 집중하는 기법은 아니지만 매우 효과적</a:t>
            </a:r>
            <a:endParaRPr lang="en-US" altLang="ko-KR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8" y="1066428"/>
            <a:ext cx="3246106" cy="2434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72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712968" cy="706090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3-6. </a:t>
            </a:r>
            <a:r>
              <a:rPr lang="ko-KR" altLang="en-US" sz="3200" dirty="0">
                <a:solidFill>
                  <a:srgbClr val="002060"/>
                </a:solidFill>
              </a:rPr>
              <a:t>실생활과 조작적 조건형성</a:t>
            </a:r>
            <a:r>
              <a:rPr lang="en-US" altLang="ko-KR" sz="3200" dirty="0">
                <a:solidFill>
                  <a:srgbClr val="002060"/>
                </a:solidFill>
              </a:rPr>
              <a:t>: </a:t>
            </a:r>
            <a:r>
              <a:rPr lang="ko-KR" altLang="en-US" sz="3200" dirty="0" smtClean="0">
                <a:solidFill>
                  <a:srgbClr val="002060"/>
                </a:solidFill>
              </a:rPr>
              <a:t>동물행동 조형</a:t>
            </a:r>
            <a:endParaRPr lang="ko-KR" altLang="en-US" sz="3200" dirty="0" smtClean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908720"/>
            <a:ext cx="6192688" cy="5670468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800" dirty="0" smtClean="0"/>
              <a:t>동물의 행동을 </a:t>
            </a:r>
            <a:r>
              <a:rPr lang="ko-KR" altLang="en-US" sz="2800" dirty="0" smtClean="0">
                <a:solidFill>
                  <a:srgbClr val="C00000"/>
                </a:solidFill>
              </a:rPr>
              <a:t>조형</a:t>
            </a:r>
            <a:r>
              <a:rPr lang="en-US" altLang="ko-KR" sz="2800" dirty="0" smtClean="0">
                <a:solidFill>
                  <a:srgbClr val="C00000"/>
                </a:solidFill>
              </a:rPr>
              <a:t>(shaping: </a:t>
            </a:r>
            <a:r>
              <a:rPr lang="ko-KR" altLang="en-US" sz="2800" dirty="0" err="1" smtClean="0">
                <a:solidFill>
                  <a:srgbClr val="C00000"/>
                </a:solidFill>
              </a:rPr>
              <a:t>강화물을</a:t>
            </a:r>
            <a:r>
              <a:rPr lang="ko-KR" altLang="en-US" sz="2800" dirty="0" smtClean="0">
                <a:solidFill>
                  <a:srgbClr val="C00000"/>
                </a:solidFill>
              </a:rPr>
              <a:t> 통해 원하는 행동으로 조금씩 접근하도록 유도하는 조작적 조건형성 절차</a:t>
            </a:r>
            <a:r>
              <a:rPr lang="en-US" altLang="ko-KR" sz="2800" dirty="0" smtClean="0">
                <a:solidFill>
                  <a:srgbClr val="C00000"/>
                </a:solidFill>
              </a:rPr>
              <a:t>)</a:t>
            </a:r>
            <a:r>
              <a:rPr lang="ko-KR" altLang="en-US" sz="2800" dirty="0" smtClean="0"/>
              <a:t>함으로써 특정 행동을 학습시킬 수 있음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dirty="0" smtClean="0"/>
              <a:t>쥐가 막대기로 접근하면 먹이 제공 </a:t>
            </a:r>
            <a:r>
              <a:rPr lang="ko-KR" altLang="en-US" sz="2800" dirty="0" smtClean="0">
                <a:latin typeface="+mn-ea"/>
              </a:rPr>
              <a:t>→ 학습 후 이번에는 막대기를 건드려야 먹이 제공 → 학습 후 이번에는 막대기를 물고 이동해야 먹이 제공 </a:t>
            </a:r>
            <a:r>
              <a:rPr lang="en-US" altLang="ko-KR" sz="2800" dirty="0" smtClean="0">
                <a:latin typeface="+mn-ea"/>
              </a:rPr>
              <a:t>…</a:t>
            </a:r>
            <a:endParaRPr lang="en-US" altLang="ko-KR" sz="2800" dirty="0" smtClean="0"/>
          </a:p>
          <a:p>
            <a:pPr>
              <a:lnSpc>
                <a:spcPct val="120000"/>
              </a:lnSpc>
            </a:pPr>
            <a:r>
              <a:rPr lang="ko-KR" altLang="en-US" sz="2800" dirty="0" smtClean="0"/>
              <a:t>동물이 나오는 서커스의 경우 대부분 조작적 조건형성의 원리를 이용하여 학습</a:t>
            </a:r>
            <a:endParaRPr lang="en-US" altLang="ko-KR" sz="2800" dirty="0" smtClean="0"/>
          </a:p>
          <a:p>
            <a:pPr>
              <a:lnSpc>
                <a:spcPct val="120000"/>
              </a:lnSpc>
            </a:pPr>
            <a:r>
              <a:rPr lang="ko-KR" altLang="en-US" sz="2800" dirty="0" smtClean="0"/>
              <a:t>경찰견 등의 예에도 적용</a:t>
            </a:r>
            <a:endParaRPr lang="en-US" altLang="ko-KR" sz="2800" dirty="0" smtClean="0"/>
          </a:p>
          <a:p>
            <a:pPr>
              <a:lnSpc>
                <a:spcPct val="120000"/>
              </a:lnSpc>
            </a:pPr>
            <a:r>
              <a:rPr lang="en-US" altLang="ko-KR" sz="2800" dirty="0" smtClean="0"/>
              <a:t>3</a:t>
            </a:r>
            <a:r>
              <a:rPr lang="ko-KR" altLang="en-US" sz="2800" dirty="0" smtClean="0"/>
              <a:t>장에서 다룬 </a:t>
            </a:r>
            <a:r>
              <a:rPr lang="en-US" altLang="ko-KR" sz="2800" dirty="0" err="1" smtClean="0"/>
              <a:t>robo</a:t>
            </a:r>
            <a:r>
              <a:rPr lang="en-US" altLang="ko-KR" sz="2800" dirty="0" smtClean="0"/>
              <a:t>-rat</a:t>
            </a:r>
            <a:r>
              <a:rPr lang="ko-KR" altLang="en-US" sz="2800" dirty="0" smtClean="0"/>
              <a:t>에도 적용</a:t>
            </a:r>
            <a:endParaRPr lang="en-US" altLang="ko-KR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90" y="2492896"/>
            <a:ext cx="2381518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41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학습이란</a:t>
            </a:r>
            <a:r>
              <a:rPr lang="en-US" altLang="ko-KR" sz="2800" dirty="0">
                <a:solidFill>
                  <a:srgbClr val="0070C0"/>
                </a:solidFill>
              </a:rPr>
              <a:t>?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고전적 조건형성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endParaRPr lang="en-US" altLang="ko-KR" sz="2800" dirty="0" smtClean="0">
              <a:solidFill>
                <a:srgbClr val="0070C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Pavlov</a:t>
            </a:r>
            <a:r>
              <a:rPr lang="ko-KR" altLang="en-US" sz="2400" dirty="0">
                <a:solidFill>
                  <a:srgbClr val="000000"/>
                </a:solidFill>
              </a:rPr>
              <a:t>의 </a:t>
            </a:r>
            <a:r>
              <a:rPr lang="ko-KR" altLang="en-US" sz="2400" dirty="0" smtClean="0">
                <a:solidFill>
                  <a:srgbClr val="0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smtClean="0">
                <a:solidFill>
                  <a:srgbClr val="000000"/>
                </a:solidFill>
              </a:rPr>
              <a:t>고전적 조건반응의 형성요소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3)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조건형성과 </a:t>
            </a:r>
            <a:r>
              <a:rPr lang="ko-KR" altLang="en-US" sz="2400" dirty="0" smtClean="0">
                <a:solidFill>
                  <a:srgbClr val="000000"/>
                </a:solidFill>
              </a:rPr>
              <a:t>관련개념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4) </a:t>
            </a:r>
            <a:r>
              <a:rPr lang="ko-KR" altLang="en-US" sz="2400" dirty="0" smtClean="0">
                <a:solidFill>
                  <a:srgbClr val="000000"/>
                </a:solidFill>
              </a:rPr>
              <a:t>실생활과 </a:t>
            </a:r>
            <a:r>
              <a:rPr lang="ko-KR" altLang="en-US" sz="2400" dirty="0">
                <a:solidFill>
                  <a:srgbClr val="000000"/>
                </a:solidFill>
              </a:rPr>
              <a:t>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공포의 학습과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고전적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광고와 미디어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조작적 조건형성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1)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스키너</a:t>
            </a:r>
            <a:r>
              <a:rPr lang="ko-KR" altLang="en-US" sz="2400" dirty="0" smtClean="0">
                <a:solidFill>
                  <a:srgbClr val="000000"/>
                </a:solidFill>
              </a:rPr>
              <a:t> 상자  </a:t>
            </a:r>
            <a:r>
              <a:rPr lang="en-US" altLang="ko-KR" sz="2400" dirty="0" smtClean="0">
                <a:solidFill>
                  <a:srgbClr val="000000"/>
                </a:solidFill>
              </a:rPr>
              <a:t>		2)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정적강화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</a:t>
            </a:r>
            <a:r>
              <a:rPr lang="ko-KR" altLang="en-US" sz="2400" dirty="0" smtClean="0">
                <a:solidFill>
                  <a:srgbClr val="000000"/>
                </a:solidFill>
              </a:rPr>
              <a:t> 부적강화</a:t>
            </a:r>
            <a:r>
              <a:rPr lang="en-US" altLang="ko-KR" sz="2400" dirty="0" smtClean="0">
                <a:solidFill>
                  <a:srgbClr val="000000"/>
                </a:solidFill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</a:rPr>
              <a:t>처벌</a:t>
            </a:r>
            <a:endParaRPr lang="ko-KR" altLang="en-US" sz="2400" dirty="0">
              <a:solidFill>
                <a:srgbClr val="000000"/>
              </a:solidFill>
            </a:endParaRP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</a:rPr>
              <a:t>   3) </a:t>
            </a:r>
            <a:r>
              <a:rPr lang="ko-KR" altLang="en-US" sz="2400" dirty="0">
                <a:solidFill>
                  <a:srgbClr val="000000"/>
                </a:solidFill>
              </a:rPr>
              <a:t>조작적 </a:t>
            </a:r>
            <a:r>
              <a:rPr lang="ko-KR" altLang="en-US" sz="2400" dirty="0" smtClean="0">
                <a:solidFill>
                  <a:srgbClr val="000000"/>
                </a:solidFill>
              </a:rPr>
              <a:t>조건형성과 관련개념 </a:t>
            </a:r>
            <a:r>
              <a:rPr lang="en-US" altLang="ko-KR" sz="2400" dirty="0" smtClean="0">
                <a:solidFill>
                  <a:srgbClr val="000000"/>
                </a:solidFill>
              </a:rPr>
              <a:t>	4) </a:t>
            </a:r>
            <a:r>
              <a:rPr lang="ko-KR" altLang="en-US" sz="2400" dirty="0">
                <a:solidFill>
                  <a:srgbClr val="000000"/>
                </a:solidFill>
              </a:rPr>
              <a:t>강화계획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5) </a:t>
            </a:r>
            <a:r>
              <a:rPr lang="ko-KR" altLang="en-US" sz="2400" dirty="0">
                <a:solidFill>
                  <a:srgbClr val="0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아동행동의 강화와 소거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000000"/>
                </a:solidFill>
              </a:rPr>
              <a:t>    6) </a:t>
            </a:r>
            <a:r>
              <a:rPr lang="ko-KR" altLang="en-US" sz="2400" dirty="0">
                <a:solidFill>
                  <a:srgbClr val="000000"/>
                </a:solidFill>
              </a:rPr>
              <a:t>실생활과 조작적 조건형성</a:t>
            </a:r>
            <a:r>
              <a:rPr lang="en-US" altLang="ko-KR" sz="2400" dirty="0">
                <a:solidFill>
                  <a:srgbClr val="000000"/>
                </a:solidFill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</a:rPr>
              <a:t>동물행동 조형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FF0000"/>
                </a:solidFill>
              </a:rPr>
              <a:t>4. </a:t>
            </a:r>
            <a:r>
              <a:rPr lang="ko-KR" altLang="en-US" sz="2800" dirty="0">
                <a:solidFill>
                  <a:srgbClr val="FF0000"/>
                </a:solidFill>
              </a:rPr>
              <a:t>관찰학습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FF0000"/>
                </a:solidFill>
              </a:rPr>
              <a:t>    1) </a:t>
            </a:r>
            <a:r>
              <a:rPr lang="ko-KR" altLang="en-US" sz="2400" dirty="0" err="1">
                <a:solidFill>
                  <a:srgbClr val="FF0000"/>
                </a:solidFill>
              </a:rPr>
              <a:t>반두라의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</a:rPr>
              <a:t>실험</a:t>
            </a:r>
            <a:r>
              <a:rPr lang="en-US" altLang="ko-KR" sz="2400" dirty="0" smtClean="0">
                <a:solidFill>
                  <a:srgbClr val="FF0000"/>
                </a:solidFill>
              </a:rPr>
              <a:t>	         2) </a:t>
            </a:r>
            <a:r>
              <a:rPr lang="ko-KR" altLang="en-US" sz="2400" dirty="0" smtClean="0">
                <a:solidFill>
                  <a:srgbClr val="FF0000"/>
                </a:solidFill>
              </a:rPr>
              <a:t>실생활과 </a:t>
            </a:r>
            <a:r>
              <a:rPr lang="ko-KR" altLang="en-US" sz="2400" dirty="0">
                <a:solidFill>
                  <a:srgbClr val="FF0000"/>
                </a:solidFill>
              </a:rPr>
              <a:t>관찰학습</a:t>
            </a:r>
            <a:r>
              <a:rPr lang="en-US" altLang="ko-KR" sz="2400" dirty="0">
                <a:solidFill>
                  <a:srgbClr val="FF0000"/>
                </a:solidFill>
              </a:rPr>
              <a:t>: </a:t>
            </a:r>
            <a:r>
              <a:rPr lang="ko-KR" altLang="en-US" sz="2400" dirty="0" smtClean="0">
                <a:solidFill>
                  <a:srgbClr val="FF0000"/>
                </a:solidFill>
              </a:rPr>
              <a:t>미디어 </a:t>
            </a:r>
            <a:r>
              <a:rPr lang="ko-KR" altLang="en-US" sz="2400" dirty="0">
                <a:solidFill>
                  <a:srgbClr val="FF0000"/>
                </a:solidFill>
              </a:rPr>
              <a:t>공격성</a:t>
            </a:r>
          </a:p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학습이론의 평가</a:t>
            </a:r>
          </a:p>
        </p:txBody>
      </p:sp>
    </p:spTree>
    <p:extLst>
      <p:ext uri="{BB962C8B-B14F-4D97-AF65-F5344CB8AC3E}">
        <p14:creationId xmlns:p14="http://schemas.microsoft.com/office/powerpoint/2010/main" val="135755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4. </a:t>
            </a:r>
            <a:r>
              <a:rPr lang="ko-KR" altLang="en-US" dirty="0" smtClean="0">
                <a:solidFill>
                  <a:srgbClr val="002060"/>
                </a:solidFill>
              </a:rPr>
              <a:t>관찰학습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1" y="764704"/>
            <a:ext cx="8784977" cy="554461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조건형성 원리만 가지고 모든 학습을 설명할 수 있는가</a:t>
            </a:r>
            <a:r>
              <a:rPr lang="en-US" altLang="ko-KR" sz="2800" dirty="0" smtClean="0"/>
              <a:t>?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다른 사람이 혼나는 것만 봐도 그 행동을 하지 않는 이유는 무엇인가</a:t>
            </a:r>
            <a:r>
              <a:rPr lang="en-US" altLang="ko-KR" sz="2800" dirty="0" smtClean="0"/>
              <a:t>?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>
                <a:solidFill>
                  <a:srgbClr val="C00000"/>
                </a:solidFill>
              </a:rPr>
              <a:t>관찰학습 </a:t>
            </a:r>
            <a:r>
              <a:rPr lang="en-US" altLang="ko-KR" sz="2800" dirty="0" smtClean="0">
                <a:solidFill>
                  <a:srgbClr val="C00000"/>
                </a:solidFill>
              </a:rPr>
              <a:t>(observational learning): </a:t>
            </a:r>
            <a:r>
              <a:rPr lang="ko-KR" altLang="en-US" sz="2800" dirty="0" smtClean="0"/>
              <a:t>타인을 관찰함으로써 학습하는 과정</a:t>
            </a:r>
            <a:endParaRPr lang="en-US" altLang="ko-K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60" y="3825044"/>
            <a:ext cx="3240455" cy="2772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4520" y="3825044"/>
            <a:ext cx="5544616" cy="29163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우리는 </a:t>
            </a:r>
            <a:r>
              <a:rPr lang="ko-KR" altLang="en-US" sz="2800" dirty="0" smtClean="0"/>
              <a:t>             </a:t>
            </a:r>
            <a:r>
              <a:rPr lang="en-US" altLang="ko-KR" sz="2800" dirty="0" smtClean="0">
                <a:solidFill>
                  <a:srgbClr val="C00000"/>
                </a:solidFill>
              </a:rPr>
              <a:t>(</a:t>
            </a:r>
            <a:r>
              <a:rPr lang="en-US" altLang="ko-KR" sz="2800" dirty="0" smtClean="0">
                <a:solidFill>
                  <a:srgbClr val="C00000"/>
                </a:solidFill>
              </a:rPr>
              <a:t>modeling: </a:t>
            </a:r>
            <a:r>
              <a:rPr lang="ko-KR" altLang="en-US" sz="2800" dirty="0" smtClean="0">
                <a:solidFill>
                  <a:srgbClr val="C00000"/>
                </a:solidFill>
              </a:rPr>
              <a:t>특정행동을</a:t>
            </a:r>
            <a:r>
              <a:rPr lang="en-US" altLang="ko-KR" sz="2800" dirty="0" smtClean="0">
                <a:solidFill>
                  <a:srgbClr val="C00000"/>
                </a:solidFill>
              </a:rPr>
              <a:t> </a:t>
            </a:r>
            <a:r>
              <a:rPr lang="ko-KR" altLang="en-US" sz="2800" dirty="0" smtClean="0">
                <a:solidFill>
                  <a:srgbClr val="C00000"/>
                </a:solidFill>
              </a:rPr>
              <a:t>관찰하고 흉내 내는 과정</a:t>
            </a:r>
            <a:r>
              <a:rPr lang="en-US" altLang="ko-KR" sz="2800" dirty="0" smtClean="0">
                <a:solidFill>
                  <a:srgbClr val="C00000"/>
                </a:solidFill>
              </a:rPr>
              <a:t>)</a:t>
            </a:r>
            <a:r>
              <a:rPr lang="ko-KR" altLang="en-US" sz="2800" dirty="0" smtClean="0"/>
              <a:t>을 통하여 학습한다</a:t>
            </a:r>
            <a:r>
              <a:rPr lang="en-US" altLang="ko-KR" sz="2800" dirty="0" smtClean="0"/>
              <a:t>.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신생아도 혀를 내미는 어른을 흉내 내며</a:t>
            </a:r>
            <a:r>
              <a:rPr lang="en-US" altLang="ko-KR" sz="2800" dirty="0" smtClean="0"/>
              <a:t>, 14</a:t>
            </a:r>
            <a:r>
              <a:rPr lang="ko-KR" altLang="en-US" sz="2800" dirty="0" smtClean="0"/>
              <a:t>개월 정도가 되면 </a:t>
            </a:r>
            <a:r>
              <a:rPr lang="en-US" altLang="ko-KR" sz="2800" dirty="0" smtClean="0"/>
              <a:t>TV</a:t>
            </a:r>
            <a:r>
              <a:rPr lang="ko-KR" altLang="en-US" sz="2800" dirty="0" smtClean="0"/>
              <a:t>의 장면을 흉내내기 시작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907704" y="3883062"/>
            <a:ext cx="1224136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5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6" y="188640"/>
            <a:ext cx="8219256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4-1. </a:t>
            </a:r>
            <a:r>
              <a:rPr lang="ko-KR" altLang="en-US" dirty="0" smtClean="0">
                <a:solidFill>
                  <a:srgbClr val="002060"/>
                </a:solidFill>
              </a:rPr>
              <a:t>관찰학습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ko-KR" altLang="en-US" dirty="0" err="1" smtClean="0">
                <a:solidFill>
                  <a:srgbClr val="002060"/>
                </a:solidFill>
              </a:rPr>
              <a:t>반두라의</a:t>
            </a:r>
            <a:r>
              <a:rPr lang="ko-KR" altLang="en-US" dirty="0" smtClean="0">
                <a:solidFill>
                  <a:srgbClr val="002060"/>
                </a:solidFill>
              </a:rPr>
              <a:t> 실험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08720"/>
            <a:ext cx="6552728" cy="568863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err="1" smtClean="0"/>
              <a:t>보보</a:t>
            </a:r>
            <a:r>
              <a:rPr lang="ko-KR" altLang="en-US" sz="2800" dirty="0" smtClean="0"/>
              <a:t> 인형에 대해 공격적인 반응을 보이는 성인을 관찰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관찰 후 </a:t>
            </a:r>
            <a:r>
              <a:rPr lang="ko-KR" altLang="en-US" sz="2800" dirty="0" err="1" smtClean="0"/>
              <a:t>보보</a:t>
            </a:r>
            <a:r>
              <a:rPr lang="ko-KR" altLang="en-US" sz="2800" dirty="0" smtClean="0"/>
              <a:t> 인형이 있는 방으로 이동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어른의 공격적 행동을 관찰한 아동이 </a:t>
            </a:r>
            <a:r>
              <a:rPr lang="ko-KR" altLang="en-US" sz="2800" dirty="0" err="1" smtClean="0"/>
              <a:t>보보</a:t>
            </a:r>
            <a:r>
              <a:rPr lang="ko-KR" altLang="en-US" sz="2800" dirty="0" smtClean="0"/>
              <a:t> 인형을 공격할 가능성이 매우 높았음</a:t>
            </a:r>
            <a:endParaRPr lang="en-US" altLang="ko-KR" sz="28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  <p:pic>
        <p:nvPicPr>
          <p:cNvPr id="5" name="그림 4" descr="untitl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0562" y="1052736"/>
            <a:ext cx="1892947" cy="2606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06" y="4005064"/>
            <a:ext cx="52387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06" y="5306169"/>
            <a:ext cx="52292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56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91680" y="2132856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Bandura</a:t>
            </a:r>
            <a:r>
              <a:rPr lang="ko-KR" altLang="en-US" sz="3600" dirty="0" smtClean="0"/>
              <a:t>의 실험에 대한</a:t>
            </a:r>
            <a:r>
              <a:rPr lang="en-US" altLang="ko-KR" sz="3600" dirty="0" smtClean="0"/>
              <a:t>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동영상 </a:t>
            </a:r>
            <a:r>
              <a:rPr lang="ko-KR" altLang="en-US" sz="3600" dirty="0" smtClean="0"/>
              <a:t>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64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8614"/>
            <a:ext cx="8568952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4-2. </a:t>
            </a:r>
            <a:r>
              <a:rPr lang="ko-KR" altLang="en-US" dirty="0" smtClean="0">
                <a:solidFill>
                  <a:srgbClr val="002060"/>
                </a:solidFill>
              </a:rPr>
              <a:t>실생활과 관찰학습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ko-KR" altLang="en-US" dirty="0" smtClean="0">
                <a:solidFill>
                  <a:srgbClr val="002060"/>
                </a:solidFill>
              </a:rPr>
              <a:t>미디어와 공격성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7504" y="692696"/>
            <a:ext cx="6552728" cy="597666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2800" dirty="0" smtClean="0"/>
              <a:t>TV</a:t>
            </a:r>
            <a:r>
              <a:rPr lang="ko-KR" altLang="en-US" sz="2800" dirty="0" smtClean="0"/>
              <a:t>에서 공격적이거나 성적인 장면을 많이 보면 공격적이 되는가</a:t>
            </a:r>
            <a:r>
              <a:rPr lang="en-US" altLang="ko-KR" sz="2800" dirty="0" smtClean="0"/>
              <a:t>?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2400" dirty="0" smtClean="0"/>
              <a:t>20</a:t>
            </a:r>
            <a:r>
              <a:rPr lang="ko-KR" altLang="en-US" sz="2400" dirty="0" smtClean="0"/>
              <a:t>세기 후반 미국 아동의 경우 초등학교를 졸업하기 전 대략 </a:t>
            </a:r>
            <a:r>
              <a:rPr lang="en-US" altLang="ko-KR" sz="2400" dirty="0" smtClean="0"/>
              <a:t>8,000</a:t>
            </a:r>
            <a:r>
              <a:rPr lang="ko-KR" altLang="en-US" sz="2400" dirty="0" smtClean="0"/>
              <a:t>건의 </a:t>
            </a:r>
            <a:r>
              <a:rPr lang="en-US" altLang="ko-KR" sz="2400" dirty="0" smtClean="0"/>
              <a:t>TV</a:t>
            </a:r>
            <a:r>
              <a:rPr lang="ko-KR" altLang="en-US" sz="2400" dirty="0" smtClean="0"/>
              <a:t>살인과 </a:t>
            </a:r>
            <a:r>
              <a:rPr lang="en-US" altLang="ko-KR" sz="2400" dirty="0" smtClean="0"/>
              <a:t>100,000</a:t>
            </a:r>
            <a:r>
              <a:rPr lang="ko-KR" altLang="en-US" sz="2400" dirty="0" smtClean="0"/>
              <a:t>건의 폭력행위를 시청</a:t>
            </a:r>
            <a:endParaRPr lang="en-US" altLang="ko-KR" sz="24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인터넷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컴퓨터 게임 등에도 적용</a:t>
            </a:r>
            <a:endParaRPr lang="en-US" altLang="ko-KR" sz="24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이론적으로는 어떠한가</a:t>
            </a:r>
            <a:r>
              <a:rPr lang="en-US" altLang="ko-KR" sz="2800" dirty="0" smtClean="0"/>
              <a:t>?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심리역동적 관점</a:t>
            </a:r>
            <a:r>
              <a:rPr lang="en-US" altLang="ko-KR" sz="2400" dirty="0" smtClean="0"/>
              <a:t>: </a:t>
            </a:r>
            <a:r>
              <a:rPr lang="en-US" altLang="ko-KR" sz="2400" dirty="0" smtClean="0">
                <a:solidFill>
                  <a:srgbClr val="C00000"/>
                </a:solidFill>
              </a:rPr>
              <a:t>NO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우리의 내재된 공격성이 간접적으로 해소되기 때문에 오히려 실생활에서는 공격성이 감소될 것이다</a:t>
            </a:r>
            <a:r>
              <a:rPr lang="en-US" altLang="ko-KR" sz="2400" dirty="0" smtClean="0"/>
              <a:t>.</a:t>
            </a:r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학습의 관점</a:t>
            </a:r>
            <a:r>
              <a:rPr lang="en-US" altLang="ko-KR" sz="2400" dirty="0" smtClean="0"/>
              <a:t>: </a:t>
            </a:r>
            <a:r>
              <a:rPr lang="en-US" altLang="ko-KR" sz="2400" dirty="0" smtClean="0"/>
              <a:t>         : </a:t>
            </a:r>
            <a:r>
              <a:rPr lang="ko-KR" altLang="en-US" sz="2400" dirty="0" smtClean="0"/>
              <a:t>관찰학습을 통해 공격행동을 학습하여 공격성이 증가할 것이다</a:t>
            </a:r>
            <a:r>
              <a:rPr lang="en-US" altLang="ko-KR" sz="2400" dirty="0" smtClean="0"/>
              <a:t>.</a:t>
            </a:r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둘 중 어느 것이 맞을 것인가</a:t>
            </a:r>
            <a:r>
              <a:rPr lang="en-US" altLang="ko-KR" sz="2800" dirty="0" smtClean="0"/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48" y="1196752"/>
            <a:ext cx="2320460" cy="1715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49" y="3003530"/>
            <a:ext cx="2320460" cy="3429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699792" y="5301208"/>
            <a:ext cx="720080" cy="4320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7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6" y="188640"/>
            <a:ext cx="8532710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4-2. </a:t>
            </a:r>
            <a:r>
              <a:rPr lang="ko-KR" altLang="en-US" dirty="0">
                <a:solidFill>
                  <a:srgbClr val="002060"/>
                </a:solidFill>
              </a:rPr>
              <a:t>실생활과 관찰학습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미디어와 공격성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80728"/>
            <a:ext cx="4680520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2800" dirty="0" smtClean="0"/>
              <a:t>TV</a:t>
            </a:r>
            <a:r>
              <a:rPr lang="ko-KR" altLang="en-US" sz="2800" dirty="0" smtClean="0"/>
              <a:t>와 공격성에 대한 상관연구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대체로 매우 강력한 상관</a:t>
            </a:r>
            <a:endParaRPr lang="en-US" altLang="ko-KR" sz="28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초등학생이 매체폭력에 접하는 시간이 많을수록 공격행동이 늘어나는 것은 확실</a:t>
            </a:r>
            <a:endParaRPr lang="en-US" altLang="ko-KR" sz="24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2400" dirty="0" smtClean="0"/>
              <a:t>14</a:t>
            </a:r>
            <a:r>
              <a:rPr lang="ko-KR" altLang="en-US" sz="2400" dirty="0" smtClean="0"/>
              <a:t>세 때 </a:t>
            </a:r>
            <a:r>
              <a:rPr lang="en-US" altLang="ko-KR" sz="2400" dirty="0" smtClean="0"/>
              <a:t>TV</a:t>
            </a:r>
            <a:r>
              <a:rPr lang="ko-KR" altLang="en-US" sz="2400" dirty="0" smtClean="0"/>
              <a:t>시청시간이 긴 사람이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년 후 공격행위가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배 이상 많음</a:t>
            </a:r>
            <a:endParaRPr lang="en-US" altLang="ko-KR" sz="24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미국의 </a:t>
            </a:r>
            <a:r>
              <a:rPr lang="en-US" altLang="ko-KR" sz="2400" dirty="0" smtClean="0"/>
              <a:t>TV</a:t>
            </a:r>
            <a:r>
              <a:rPr lang="ko-KR" altLang="en-US" sz="2400" dirty="0" smtClean="0"/>
              <a:t>보급률과 </a:t>
            </a:r>
            <a:r>
              <a:rPr lang="ko-KR" altLang="en-US" sz="2400" dirty="0" err="1" smtClean="0"/>
              <a:t>살인률의</a:t>
            </a:r>
            <a:r>
              <a:rPr lang="ko-KR" altLang="en-US" sz="2400" dirty="0" smtClean="0"/>
              <a:t> 증가는 </a:t>
            </a:r>
            <a:r>
              <a:rPr lang="ko-KR" altLang="en-US" sz="2400" dirty="0" smtClean="0"/>
              <a:t>          상관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다른 국가의 경우도 매우 유사한 패턴을 보임</a:t>
            </a:r>
            <a:endParaRPr lang="en-US" altLang="ko-KR" sz="2400" dirty="0" smtClean="0"/>
          </a:p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endParaRPr lang="en-US" altLang="ko-KR" sz="28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0" y="2060848"/>
            <a:ext cx="3925186" cy="465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0" y="1010171"/>
            <a:ext cx="1272888" cy="95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70752" y="5487736"/>
            <a:ext cx="720080" cy="39456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43887" cy="576064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2-1. </a:t>
            </a:r>
            <a:r>
              <a:rPr lang="ko-KR" altLang="en-US" b="1" dirty="0" smtClean="0">
                <a:solidFill>
                  <a:srgbClr val="002060"/>
                </a:solidFill>
              </a:rPr>
              <a:t>고전적 조건형성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636124" cy="5616624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3000" dirty="0"/>
              <a:t>Ivan Pavlov (1849-1936</a:t>
            </a:r>
            <a:r>
              <a:rPr lang="en-US" altLang="ko-KR" sz="3000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러시아 </a:t>
            </a:r>
            <a:r>
              <a:rPr lang="ko-KR" altLang="en-US" sz="2800" dirty="0"/>
              <a:t>의학자이자 </a:t>
            </a:r>
            <a:r>
              <a:rPr lang="ko-KR" altLang="en-US" sz="2800" dirty="0" smtClean="0"/>
              <a:t>생리학자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동물의 </a:t>
            </a:r>
            <a:r>
              <a:rPr lang="ko-KR" altLang="en-US" sz="2800" dirty="0"/>
              <a:t>소화기 연구로 </a:t>
            </a:r>
            <a:r>
              <a:rPr lang="en-US" altLang="ko-KR" sz="2800" dirty="0"/>
              <a:t>1904</a:t>
            </a:r>
            <a:r>
              <a:rPr lang="ko-KR" altLang="en-US" sz="2800" dirty="0"/>
              <a:t>년 노벨상 </a:t>
            </a:r>
            <a:r>
              <a:rPr lang="ko-KR" altLang="en-US" sz="2800" dirty="0" smtClean="0"/>
              <a:t>수상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소화기제 </a:t>
            </a:r>
            <a:r>
              <a:rPr lang="ko-KR" altLang="en-US" sz="2800" dirty="0"/>
              <a:t>연구 중 우연히 조건형성 기제 발견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</p:txBody>
      </p:sp>
      <p:pic>
        <p:nvPicPr>
          <p:cNvPr id="5" name="Picture 10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583155" cy="328148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5436096" y="2924944"/>
            <a:ext cx="3549183" cy="1784759"/>
          </a:xfrm>
          <a:prstGeom prst="cloudCallout">
            <a:avLst>
              <a:gd name="adj1" fmla="val -55656"/>
              <a:gd name="adj2" fmla="val 39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2D32EF"/>
                </a:solidFill>
              </a:rPr>
              <a:t>아직 밥 먹지도 않았는데</a:t>
            </a:r>
            <a:r>
              <a:rPr lang="en-US" altLang="ko-KR" sz="2400" dirty="0" smtClean="0">
                <a:solidFill>
                  <a:srgbClr val="2D32EF"/>
                </a:solidFill>
              </a:rPr>
              <a:t>.. </a:t>
            </a:r>
            <a:r>
              <a:rPr lang="ko-KR" altLang="en-US" sz="2400" dirty="0" smtClean="0">
                <a:solidFill>
                  <a:srgbClr val="2D32EF"/>
                </a:solidFill>
              </a:rPr>
              <a:t>왜 침을 흘리지</a:t>
            </a:r>
            <a:r>
              <a:rPr lang="en-US" altLang="ko-KR" sz="2400" dirty="0" smtClean="0">
                <a:solidFill>
                  <a:srgbClr val="2D32EF"/>
                </a:solidFill>
              </a:rPr>
              <a:t>??</a:t>
            </a:r>
            <a:endParaRPr lang="ko-KR" altLang="en-US" sz="2400" dirty="0">
              <a:solidFill>
                <a:srgbClr val="2D32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8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945" y="188640"/>
            <a:ext cx="8576543" cy="70609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4-2. </a:t>
            </a:r>
            <a:r>
              <a:rPr lang="ko-KR" altLang="en-US" dirty="0">
                <a:solidFill>
                  <a:srgbClr val="002060"/>
                </a:solidFill>
              </a:rPr>
              <a:t>실생활과 관찰학습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미디어와 공격성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80728"/>
            <a:ext cx="5688632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en-US" altLang="ko-KR" sz="2800" dirty="0" smtClean="0"/>
              <a:t>TV</a:t>
            </a:r>
            <a:r>
              <a:rPr lang="ko-KR" altLang="en-US" sz="2800" dirty="0" smtClean="0"/>
              <a:t>와 공격성에 대한 실험연구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확실한 윤리적 문제 때문에 장기적 효과는 알 수 없는 주제이지만 단기적 효과는 분명히 있는 듯</a:t>
            </a:r>
            <a:endParaRPr lang="en-US" altLang="ko-KR" sz="28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err="1" smtClean="0"/>
              <a:t>파워레인저</a:t>
            </a:r>
            <a:r>
              <a:rPr lang="ko-KR" altLang="en-US" sz="2400" dirty="0" smtClean="0"/>
              <a:t> 시청 직후 아동의 폭력행동이 </a:t>
            </a:r>
            <a:r>
              <a:rPr lang="en-US" altLang="ko-KR" sz="2400" dirty="0" smtClean="0"/>
              <a:t>7</a:t>
            </a:r>
            <a:r>
              <a:rPr lang="ko-KR" altLang="en-US" sz="2400" dirty="0" smtClean="0"/>
              <a:t>배 이상 증가</a:t>
            </a:r>
            <a:endParaRPr lang="en-US" altLang="ko-KR" sz="2400" dirty="0" smtClean="0"/>
          </a:p>
          <a:p>
            <a:pPr marL="807720" lvl="2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400" dirty="0" smtClean="0"/>
              <a:t>사흘간 성폭력 영화를 관람한 후 이후 성폭력 희생자에 대해 덜 공감</a:t>
            </a:r>
            <a:endParaRPr lang="en-US" altLang="ko-KR" sz="24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5229200"/>
            <a:ext cx="8640960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1" indent="-53340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/>
              <a:t>현재까지의 연구는 대중매체의 공격성에 대한 노출은 최소한 단기적으로 사람들의 공격행동을 </a:t>
            </a:r>
            <a:r>
              <a:rPr lang="ko-KR" altLang="en-US" sz="2800" dirty="0" smtClean="0"/>
              <a:t>         시킨다는 </a:t>
            </a:r>
            <a:r>
              <a:rPr lang="ko-KR" altLang="en-US" sz="2800" dirty="0" smtClean="0"/>
              <a:t>쪽으로 결론을 내리고 있음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1" y="1130248"/>
            <a:ext cx="2808312" cy="3999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596336" y="5789479"/>
            <a:ext cx="1080120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5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905000"/>
            <a:ext cx="5715000" cy="182880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</a:rPr>
              <a:t>과학적 연구의 중요성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 smtClean="0">
                <a:solidFill>
                  <a:schemeClr val="tx1"/>
                </a:solidFill>
              </a:rPr>
              <a:t>           의 </a:t>
            </a:r>
            <a:r>
              <a:rPr lang="ko-KR" altLang="en-US" sz="3200" dirty="0" smtClean="0">
                <a:solidFill>
                  <a:schemeClr val="tx1"/>
                </a:solidFill>
              </a:rPr>
              <a:t>중요성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 smtClean="0">
                <a:solidFill>
                  <a:schemeClr val="tx1"/>
                </a:solidFill>
              </a:rPr>
              <a:t>많은 개입프로그램 개발</a:t>
            </a:r>
            <a:endParaRPr lang="ko-KR" altLang="en-US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66564" name="Picture 4" descr="j04280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19600"/>
            <a:ext cx="20891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j04257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177165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048000" y="4267200"/>
            <a:ext cx="571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+mn-ea"/>
              </a:rPr>
              <a:t>인지에 대한 </a:t>
            </a:r>
            <a:r>
              <a:rPr lang="ko-KR" altLang="en-US" sz="3200" dirty="0" smtClean="0">
                <a:latin typeface="+mn-ea"/>
              </a:rPr>
              <a:t>무시</a:t>
            </a:r>
            <a:endParaRPr lang="en-US" altLang="ko-KR" sz="3200" dirty="0" smtClean="0">
              <a:latin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 smtClean="0">
                <a:latin typeface="+mn-ea"/>
              </a:rPr>
              <a:t>결정론</a:t>
            </a:r>
            <a:r>
              <a:rPr lang="ko-KR" altLang="en-US" sz="3200" dirty="0">
                <a:latin typeface="+mn-ea"/>
              </a:rPr>
              <a:t>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+mn-ea"/>
              </a:rPr>
              <a:t>인간의 자발적 능력 무시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560" y="332656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solidFill>
                  <a:srgbClr val="002060"/>
                </a:solidFill>
              </a:rPr>
              <a:t>5. </a:t>
            </a:r>
            <a:r>
              <a:rPr lang="ko-KR" altLang="en-US" sz="4400" dirty="0" smtClean="0">
                <a:solidFill>
                  <a:srgbClr val="002060"/>
                </a:solidFill>
              </a:rPr>
              <a:t>학습이론의 평가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9872" y="2527375"/>
            <a:ext cx="1224136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1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2" name="Picture 4" descr="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80920" cy="570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43887" cy="576064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2-1. Pavlov</a:t>
            </a:r>
            <a:r>
              <a:rPr lang="ko-KR" altLang="en-US" b="1" dirty="0" smtClean="0">
                <a:solidFill>
                  <a:srgbClr val="002060"/>
                </a:solidFill>
              </a:rPr>
              <a:t>의 실험</a:t>
            </a:r>
          </a:p>
        </p:txBody>
      </p:sp>
    </p:spTree>
    <p:extLst>
      <p:ext uri="{BB962C8B-B14F-4D97-AF65-F5344CB8AC3E}">
        <p14:creationId xmlns:p14="http://schemas.microsoft.com/office/powerpoint/2010/main" val="407318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43887" cy="576064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2-1. Pavlov</a:t>
            </a:r>
            <a:r>
              <a:rPr lang="ko-KR" altLang="en-US" b="1" dirty="0">
                <a:solidFill>
                  <a:srgbClr val="002060"/>
                </a:solidFill>
              </a:rPr>
              <a:t>의 실험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467544" y="980728"/>
            <a:ext cx="8424936" cy="5544616"/>
            <a:chOff x="358" y="709"/>
            <a:chExt cx="5033" cy="3356"/>
          </a:xfrm>
        </p:grpSpPr>
        <p:pic>
          <p:nvPicPr>
            <p:cNvPr id="8" name="Picture 5" descr="learn0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" y="709"/>
              <a:ext cx="5033" cy="1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learn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" y="2452"/>
              <a:ext cx="2503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learn0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" y="2452"/>
              <a:ext cx="2503" cy="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711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19672" y="2564904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smtClean="0"/>
              <a:t>Pavlov</a:t>
            </a:r>
            <a:r>
              <a:rPr lang="ko-KR" altLang="en-US" sz="3600" dirty="0" smtClean="0"/>
              <a:t>에 </a:t>
            </a:r>
            <a:r>
              <a:rPr lang="ko-KR" altLang="en-US" sz="3600" dirty="0" smtClean="0"/>
              <a:t>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33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43887" cy="685800"/>
          </a:xfrm>
        </p:spPr>
        <p:txBody>
          <a:bodyPr>
            <a:normAutofit fontScale="90000"/>
          </a:bodyPr>
          <a:lstStyle/>
          <a:p>
            <a:pPr marL="624078" indent="-514350"/>
            <a:r>
              <a:rPr lang="en-US" altLang="ko-KR" b="1" dirty="0" smtClean="0">
                <a:solidFill>
                  <a:srgbClr val="002060"/>
                </a:solidFill>
              </a:rPr>
              <a:t>2-2. </a:t>
            </a:r>
            <a:r>
              <a:rPr lang="ko-KR" altLang="en-US" dirty="0" smtClean="0">
                <a:solidFill>
                  <a:srgbClr val="002060"/>
                </a:solidFill>
              </a:rPr>
              <a:t>고전적 </a:t>
            </a:r>
            <a:r>
              <a:rPr lang="ko-KR" altLang="en-US" dirty="0">
                <a:solidFill>
                  <a:srgbClr val="002060"/>
                </a:solidFill>
              </a:rPr>
              <a:t>조건반응의 형성요소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636124" cy="496855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/>
              <a:t>고전적 조건화를 </a:t>
            </a:r>
            <a:r>
              <a:rPr lang="ko-KR" altLang="en-US" sz="3200" dirty="0" smtClean="0"/>
              <a:t>위해서 </a:t>
            </a:r>
            <a:r>
              <a:rPr lang="ko-KR" altLang="en-US" sz="3200" dirty="0"/>
              <a:t>반사 반응</a:t>
            </a:r>
            <a:r>
              <a:rPr lang="en-US" altLang="ko-KR" sz="3200" dirty="0"/>
              <a:t>(reflexive response)</a:t>
            </a:r>
            <a:r>
              <a:rPr lang="ko-KR" altLang="en-US" sz="3200" dirty="0"/>
              <a:t>을 유출시키는 자극이 </a:t>
            </a:r>
            <a:r>
              <a:rPr lang="ko-KR" altLang="en-US" sz="3200" dirty="0" smtClean="0"/>
              <a:t>필요</a:t>
            </a:r>
            <a:endParaRPr lang="en-US" altLang="ko-KR" sz="3200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>
                <a:solidFill>
                  <a:srgbClr val="C00000"/>
                </a:solidFill>
              </a:rPr>
              <a:t>무조건 자극</a:t>
            </a:r>
            <a:r>
              <a:rPr lang="en-US" altLang="ko-KR" sz="3000" dirty="0">
                <a:solidFill>
                  <a:srgbClr val="C00000"/>
                </a:solidFill>
              </a:rPr>
              <a:t>(unconditioned stimulus: </a:t>
            </a:r>
            <a:r>
              <a:rPr lang="en-US" altLang="ko-KR" sz="3000" dirty="0" smtClean="0">
                <a:solidFill>
                  <a:srgbClr val="C00000"/>
                </a:solidFill>
              </a:rPr>
              <a:t>US)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무조건적으로 반응을 촉발시키는 자극</a:t>
            </a:r>
            <a:r>
              <a:rPr lang="en-US" altLang="ko-KR" sz="2600" dirty="0"/>
              <a:t>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예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음식</a:t>
            </a:r>
            <a:r>
              <a:rPr lang="en-US" altLang="ko-KR" sz="2600" dirty="0" smtClean="0"/>
              <a:t>)</a:t>
            </a:r>
            <a:endParaRPr lang="en-US" altLang="ko-KR" sz="2600" dirty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3000" dirty="0" smtClean="0">
                <a:solidFill>
                  <a:srgbClr val="C00000"/>
                </a:solidFill>
              </a:rPr>
              <a:t>                    (</a:t>
            </a:r>
            <a:r>
              <a:rPr lang="en-US" altLang="ko-KR" sz="3000" dirty="0">
                <a:solidFill>
                  <a:srgbClr val="C00000"/>
                </a:solidFill>
              </a:rPr>
              <a:t>unconditioned response: </a:t>
            </a:r>
            <a:r>
              <a:rPr lang="en-US" altLang="ko-KR" sz="3000" dirty="0" smtClean="0">
                <a:solidFill>
                  <a:srgbClr val="C00000"/>
                </a:solidFill>
              </a:rPr>
              <a:t>UR)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무조건자극에 대해 자연스럽게 나타내는 반응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예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음식에 대한 타액분비</a:t>
            </a:r>
            <a:r>
              <a:rPr lang="en-US" altLang="ko-KR" sz="2600" dirty="0" smtClean="0"/>
              <a:t>)</a:t>
            </a:r>
            <a:endParaRPr lang="en-US" altLang="ko-KR" sz="2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8" y="4221088"/>
            <a:ext cx="433301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3231717"/>
            <a:ext cx="2088232" cy="4665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사용자 지정 2">
      <a:majorFont>
        <a:latin typeface="Arial"/>
        <a:ea typeface="HY견고딕"/>
        <a:cs typeface=""/>
      </a:majorFont>
      <a:minorFont>
        <a:latin typeface="Times New Roman"/>
        <a:ea typeface="HY견명조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10624</TotalTime>
  <Words>3078</Words>
  <Application>Microsoft Office PowerPoint</Application>
  <PresentationFormat>화면 슬라이드 쇼(4:3)</PresentationFormat>
  <Paragraphs>327</Paragraphs>
  <Slides>51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HY견고딕</vt:lpstr>
      <vt:lpstr>HY견명조</vt:lpstr>
      <vt:lpstr>Kozuka Gothic Pro R</vt:lpstr>
      <vt:lpstr>굴림</vt:lpstr>
      <vt:lpstr>맑은 고딕</vt:lpstr>
      <vt:lpstr>Arial</vt:lpstr>
      <vt:lpstr>Times New Roman</vt:lpstr>
      <vt:lpstr>Wingdings 2</vt:lpstr>
      <vt:lpstr>균형</vt:lpstr>
      <vt:lpstr>Chapter 4</vt:lpstr>
      <vt:lpstr>차 례</vt:lpstr>
      <vt:lpstr>1. 학습이란?</vt:lpstr>
      <vt:lpstr>1. 역시 지난번 Chapter와 마찬가지로..</vt:lpstr>
      <vt:lpstr>2-1. 고전적 조건형성</vt:lpstr>
      <vt:lpstr>2-1. Pavlov의 실험</vt:lpstr>
      <vt:lpstr>2-1. Pavlov의 실험</vt:lpstr>
      <vt:lpstr>PowerPoint 프레젠테이션</vt:lpstr>
      <vt:lpstr>2-2. 고전적 조건반응의 형성요소</vt:lpstr>
      <vt:lpstr>2-2. 고전적 조건반응의 형성요소</vt:lpstr>
      <vt:lpstr>2-3. 고전적 조건형성과 관련개념</vt:lpstr>
      <vt:lpstr>2-3. 고전적 조건형성과 관련개념</vt:lpstr>
      <vt:lpstr>2-3. 고전적 조건형성과 관련개념</vt:lpstr>
      <vt:lpstr>2-4. 실생활과 고전적 조건형성: 공포의 학습과 소거</vt:lpstr>
      <vt:lpstr>4-2. ‘little Albert’ experiment (Watson, 1920)</vt:lpstr>
      <vt:lpstr>PowerPoint 프레젠테이션</vt:lpstr>
      <vt:lpstr>2-4. 실생활과 고전적 조건형성: 공포의 학습과 소거</vt:lpstr>
      <vt:lpstr>2-5. 실생활과 고전적 조건형성: 광고와 미디어</vt:lpstr>
      <vt:lpstr>2-5. 실생활과 고전적 조건형성: 광고와 미디어</vt:lpstr>
      <vt:lpstr>차 례</vt:lpstr>
      <vt:lpstr>3. 조작적 조건형성</vt:lpstr>
      <vt:lpstr>3. 조작적 조건형성</vt:lpstr>
      <vt:lpstr>3-1. 조작적 조건형성: 스키너 상자</vt:lpstr>
      <vt:lpstr>PowerPoint 프레젠테이션</vt:lpstr>
      <vt:lpstr>3-2. 조작적 조건형성: 정적강화</vt:lpstr>
      <vt:lpstr>3-2. 조작적 조건형성: 부적강화</vt:lpstr>
      <vt:lpstr>3-2. 조작적 조건형성: 부적강화</vt:lpstr>
      <vt:lpstr>3-2. 조작적 조건형성: 처벌</vt:lpstr>
      <vt:lpstr>3-2. 조작적 조건형성: 처벌은 효과적인가?</vt:lpstr>
      <vt:lpstr>3-3. 조작적 조건형성과 관련개념</vt:lpstr>
      <vt:lpstr>차 례</vt:lpstr>
      <vt:lpstr>3-4. 조작적 조건형성: 강화계획</vt:lpstr>
      <vt:lpstr>3-4. 강화계획</vt:lpstr>
      <vt:lpstr>3-4. 강화계획</vt:lpstr>
      <vt:lpstr>3-4. 강화계획</vt:lpstr>
      <vt:lpstr>3-4. 강화계획</vt:lpstr>
      <vt:lpstr>3-4. 강화계획</vt:lpstr>
      <vt:lpstr>3-4. 강화계획: 당신이 사악한 사장님이라면 무엇이 가장 효과적일까?</vt:lpstr>
      <vt:lpstr>3-4. 강화계획: 당신이 사악한 교수라면 무엇이 가장 효과적일까?</vt:lpstr>
      <vt:lpstr>차 례</vt:lpstr>
      <vt:lpstr>3-5. 실생활과 조작적 조건형성: 아동행동의 강화와 소거</vt:lpstr>
      <vt:lpstr>3-5. 실생활과 조작적 조건형성: 아동행동의 강화와 소거</vt:lpstr>
      <vt:lpstr>3-6. 실생활과 조작적 조건형성: 동물행동 조형</vt:lpstr>
      <vt:lpstr>차 례</vt:lpstr>
      <vt:lpstr>4. 관찰학습</vt:lpstr>
      <vt:lpstr>4-1. 관찰학습: 반두라의 실험</vt:lpstr>
      <vt:lpstr>PowerPoint 프레젠테이션</vt:lpstr>
      <vt:lpstr>4-2. 실생활과 관찰학습: 미디어와 공격성</vt:lpstr>
      <vt:lpstr>4-2. 실생활과 관찰학습: 미디어와 공격성</vt:lpstr>
      <vt:lpstr>4-2. 실생활과 관찰학습: 미디어와 공격성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1.  Overview of Developmental Psychology</dc:title>
  <dc:creator>Microsoft Corporation</dc:creator>
  <cp:lastModifiedBy>user</cp:lastModifiedBy>
  <cp:revision>510</cp:revision>
  <dcterms:created xsi:type="dcterms:W3CDTF">2006-10-05T04:04:58Z</dcterms:created>
  <dcterms:modified xsi:type="dcterms:W3CDTF">2020-04-09T07:40:07Z</dcterms:modified>
</cp:coreProperties>
</file>